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25" r:id="rId2"/>
    <p:sldId id="314" r:id="rId3"/>
    <p:sldId id="318" r:id="rId4"/>
    <p:sldId id="349" r:id="rId5"/>
    <p:sldId id="351" r:id="rId6"/>
    <p:sldId id="352" r:id="rId7"/>
    <p:sldId id="353" r:id="rId8"/>
    <p:sldId id="340" r:id="rId9"/>
    <p:sldId id="356" r:id="rId10"/>
    <p:sldId id="381" r:id="rId11"/>
    <p:sldId id="387" r:id="rId12"/>
    <p:sldId id="384" r:id="rId13"/>
    <p:sldId id="385" r:id="rId14"/>
    <p:sldId id="386" r:id="rId15"/>
    <p:sldId id="388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403" r:id="rId25"/>
    <p:sldId id="402" r:id="rId26"/>
    <p:sldId id="399" r:id="rId27"/>
    <p:sldId id="398" r:id="rId28"/>
    <p:sldId id="330" r:id="rId29"/>
    <p:sldId id="400" r:id="rId30"/>
    <p:sldId id="401" r:id="rId3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1" userDrawn="1">
          <p15:clr>
            <a:srgbClr val="A4A3A4"/>
          </p15:clr>
        </p15:guide>
        <p15:guide id="2" pos="836" userDrawn="1">
          <p15:clr>
            <a:srgbClr val="A4A3A4"/>
          </p15:clr>
        </p15:guide>
        <p15:guide id="3" pos="304" userDrawn="1">
          <p15:clr>
            <a:srgbClr val="A4A3A4"/>
          </p15:clr>
        </p15:guide>
        <p15:guide id="4" orient="horz" pos="284" userDrawn="1">
          <p15:clr>
            <a:srgbClr val="A4A3A4"/>
          </p15:clr>
        </p15:guide>
        <p15:guide id="5" pos="1496" userDrawn="1">
          <p15:clr>
            <a:srgbClr val="A4A3A4"/>
          </p15:clr>
        </p15:guide>
        <p15:guide id="6" orient="horz" pos="29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66CC"/>
    <a:srgbClr val="0066FF"/>
    <a:srgbClr val="FF33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4686" autoAdjust="0"/>
  </p:normalViewPr>
  <p:slideViewPr>
    <p:cSldViewPr>
      <p:cViewPr varScale="1">
        <p:scale>
          <a:sx n="135" d="100"/>
          <a:sy n="135" d="100"/>
        </p:scale>
        <p:origin x="306" y="114"/>
      </p:cViewPr>
      <p:guideLst>
        <p:guide orient="horz" pos="811"/>
        <p:guide pos="836"/>
        <p:guide pos="304"/>
        <p:guide orient="horz" pos="284"/>
        <p:guide pos="1496"/>
        <p:guide orient="horz" pos="29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18603-7E2E-40E9-A427-E36CEABD3722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555C2-05FF-4A95-A413-8AC58A8D4E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47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0027" y="3795886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spc="100" dirty="0" smtClean="0">
                <a:solidFill>
                  <a:schemeClr val="bg1"/>
                </a:solidFill>
              </a:rPr>
              <a:t>01/02</a:t>
            </a:r>
            <a:endParaRPr lang="ru-RU" sz="3000" spc="100" dirty="0">
              <a:solidFill>
                <a:schemeClr val="bg1"/>
              </a:solidFill>
            </a:endParaRPr>
          </a:p>
          <a:p>
            <a:pPr algn="ctr"/>
            <a:r>
              <a:rPr lang="ru-RU" sz="3000" spc="300" dirty="0" smtClean="0">
                <a:solidFill>
                  <a:schemeClr val="bg1"/>
                </a:solidFill>
              </a:rPr>
              <a:t>2024</a:t>
            </a:r>
            <a:endParaRPr lang="ru-RU" sz="3000" spc="300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Лого ЗС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344" y="340510"/>
            <a:ext cx="1296143" cy="935096"/>
          </a:xfrm>
          <a:prstGeom prst="rect">
            <a:avLst/>
          </a:prstGeom>
        </p:spPr>
      </p:pic>
      <p:sp>
        <p:nvSpPr>
          <p:cNvPr id="9" name="Содержимое 2">
            <a:extLst>
              <a:ext uri="{FF2B5EF4-FFF2-40B4-BE49-F238E27FC236}">
                <a16:creationId xmlns:a16="http://schemas.microsoft.com/office/drawing/2014/main" xmlns="" id="{6DF77954-A710-4365-99CB-AD4AD4294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27" y="2206580"/>
            <a:ext cx="6269735" cy="9361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500" b="1" spc="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КРУГЛЫЙ СТОЛ</a:t>
            </a:r>
            <a:endParaRPr lang="ru-RU" sz="2500" spc="1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DF097092-EFD4-48DA-A6C8-D450BA3A731B}"/>
              </a:ext>
            </a:extLst>
          </p:cNvPr>
          <p:cNvSpPr txBox="1">
            <a:spLocks/>
          </p:cNvSpPr>
          <p:nvPr/>
        </p:nvSpPr>
        <p:spPr>
          <a:xfrm rot="10800000" flipV="1">
            <a:off x="2254846" y="2643188"/>
            <a:ext cx="2090251" cy="504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100" spc="100" dirty="0" smtClean="0">
                <a:solidFill>
                  <a:schemeClr val="accent3">
                    <a:lumMod val="75000"/>
                  </a:schemeClr>
                </a:solidFill>
              </a:rPr>
              <a:t>на тему:</a:t>
            </a:r>
            <a:endParaRPr lang="ru-RU" sz="2100" spc="1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155629F-076A-4A30-831F-9160AAC5504C}"/>
              </a:ext>
            </a:extLst>
          </p:cNvPr>
          <p:cNvSpPr/>
          <p:nvPr/>
        </p:nvSpPr>
        <p:spPr>
          <a:xfrm>
            <a:off x="2263474" y="3071816"/>
            <a:ext cx="6412982" cy="175432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3600" b="1" dirty="0" smtClean="0"/>
              <a:t>Инициативный проект: </a:t>
            </a:r>
            <a:br>
              <a:rPr lang="ru-RU" sz="3600" b="1" dirty="0" smtClean="0"/>
            </a:br>
            <a:r>
              <a:rPr lang="ru-RU" sz="3600" b="1" dirty="0" smtClean="0"/>
              <a:t>эффективный путь </a:t>
            </a:r>
            <a:br>
              <a:rPr lang="ru-RU" sz="3600" b="1" dirty="0" smtClean="0"/>
            </a:br>
            <a:r>
              <a:rPr lang="ru-RU" sz="3600" b="1" dirty="0" smtClean="0"/>
              <a:t>от идеи до результата</a:t>
            </a:r>
            <a:endParaRPr lang="ru-RU" sz="3600" b="1" spc="1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739763"/>
            <a:ext cx="642940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pc="100" dirty="0" smtClean="0">
                <a:latin typeface="+mj-lt"/>
              </a:rPr>
              <a:t>Комитет по образованию по образованию, </a:t>
            </a:r>
            <a:br>
              <a:rPr lang="ru-RU" spc="100" dirty="0" smtClean="0">
                <a:latin typeface="+mj-lt"/>
              </a:rPr>
            </a:br>
            <a:r>
              <a:rPr lang="ru-RU" spc="100" dirty="0" smtClean="0">
                <a:latin typeface="+mj-lt"/>
              </a:rPr>
              <a:t>науке, культуре и информационной политике</a:t>
            </a:r>
            <a:endParaRPr lang="ru-RU" spc="1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" r="1335" b="-849"/>
          <a:stretch>
            <a:fillRect/>
          </a:stretch>
        </p:blipFill>
        <p:spPr>
          <a:xfrm>
            <a:off x="2815338" y="1046262"/>
            <a:ext cx="5400000" cy="324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Лого ЗС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344" y="340510"/>
            <a:ext cx="1296143" cy="9350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0027" y="3795886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spc="100" dirty="0" smtClean="0">
                <a:solidFill>
                  <a:schemeClr val="bg1"/>
                </a:solidFill>
              </a:rPr>
              <a:t>01/02</a:t>
            </a:r>
            <a:endParaRPr lang="ru-RU" sz="3000" spc="100" dirty="0">
              <a:solidFill>
                <a:schemeClr val="bg1"/>
              </a:solidFill>
            </a:endParaRPr>
          </a:p>
          <a:p>
            <a:pPr algn="ctr"/>
            <a:r>
              <a:rPr lang="ru-RU" sz="3000" spc="300" dirty="0" smtClean="0">
                <a:solidFill>
                  <a:schemeClr val="bg1"/>
                </a:solidFill>
              </a:rPr>
              <a:t>2024</a:t>
            </a:r>
            <a:endParaRPr lang="ru-RU" sz="3000" spc="3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3108" y="324135"/>
            <a:ext cx="3829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Портал </a:t>
            </a:r>
            <a:r>
              <a:rPr lang="en-US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vmeste.donland.ru</a:t>
            </a:r>
            <a:endParaRPr lang="ru-RU" sz="2400" dirty="0"/>
          </a:p>
        </p:txBody>
      </p:sp>
      <p:pic>
        <p:nvPicPr>
          <p:cNvPr id="14" name="Рисунок 13" descr="1614578951_51-p-noutbuk-na-belom-fone-58.png"/>
          <p:cNvPicPr>
            <a:picLocks/>
          </p:cNvPicPr>
          <p:nvPr/>
        </p:nvPicPr>
        <p:blipFill>
          <a:blip r:embed="rId4">
            <a:lum contrast="10000"/>
          </a:blip>
          <a:srcRect l="8268" t="2940" r="8222" b="2985"/>
          <a:stretch>
            <a:fillRect/>
          </a:stretch>
        </p:blipFill>
        <p:spPr>
          <a:xfrm>
            <a:off x="1893862" y="857238"/>
            <a:ext cx="7215238" cy="425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29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Лого ЗС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344" y="340510"/>
            <a:ext cx="1296143" cy="9350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0027" y="3795886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spc="100" dirty="0" smtClean="0">
                <a:solidFill>
                  <a:schemeClr val="bg1"/>
                </a:solidFill>
              </a:rPr>
              <a:t>01/02</a:t>
            </a:r>
            <a:endParaRPr lang="ru-RU" sz="3000" spc="100" dirty="0">
              <a:solidFill>
                <a:schemeClr val="bg1"/>
              </a:solidFill>
            </a:endParaRPr>
          </a:p>
          <a:p>
            <a:pPr algn="ctr"/>
            <a:r>
              <a:rPr lang="ru-RU" sz="3000" spc="300" dirty="0" smtClean="0">
                <a:solidFill>
                  <a:schemeClr val="bg1"/>
                </a:solidFill>
              </a:rPr>
              <a:t>2024</a:t>
            </a:r>
            <a:endParaRPr lang="ru-RU" sz="3000" spc="3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689" y="1102734"/>
            <a:ext cx="5527593" cy="3168000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123728" y="130254"/>
            <a:ext cx="6548960" cy="10841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Функционал</a:t>
            </a:r>
            <a:r>
              <a:rPr kumimoji="0" lang="ru-RU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обычного</a:t>
            </a:r>
            <a:r>
              <a:rPr kumimoji="0" lang="ru-RU" sz="24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пользователя</a:t>
            </a:r>
            <a:endParaRPr lang="ru-RU" sz="24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Форма выдвижения инициативы</a:t>
            </a:r>
            <a:endParaRPr kumimoji="0" lang="ru-RU" sz="2000" b="0" strike="noStrike" kern="1200" cap="none" spc="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 descr="1614578951_51-p-noutbuk-na-belom-fone-58.png"/>
          <p:cNvPicPr>
            <a:picLocks/>
          </p:cNvPicPr>
          <p:nvPr/>
        </p:nvPicPr>
        <p:blipFill>
          <a:blip r:embed="rId4">
            <a:lum contrast="10000"/>
          </a:blip>
          <a:srcRect l="8268" t="2940" r="8222" b="2985"/>
          <a:stretch>
            <a:fillRect/>
          </a:stretch>
        </p:blipFill>
        <p:spPr>
          <a:xfrm>
            <a:off x="1893862" y="857238"/>
            <a:ext cx="7215238" cy="425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29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Лого ЗС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344" y="340510"/>
            <a:ext cx="1296143" cy="9350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0027" y="3795886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spc="100" dirty="0" smtClean="0">
                <a:solidFill>
                  <a:schemeClr val="bg1"/>
                </a:solidFill>
              </a:rPr>
              <a:t>01/02</a:t>
            </a:r>
            <a:endParaRPr lang="ru-RU" sz="3000" spc="100" dirty="0">
              <a:solidFill>
                <a:schemeClr val="bg1"/>
              </a:solidFill>
            </a:endParaRPr>
          </a:p>
          <a:p>
            <a:pPr algn="ctr"/>
            <a:r>
              <a:rPr lang="ru-RU" sz="3000" spc="300" dirty="0" smtClean="0">
                <a:solidFill>
                  <a:schemeClr val="bg1"/>
                </a:solidFill>
              </a:rPr>
              <a:t>2024</a:t>
            </a:r>
            <a:endParaRPr lang="ru-RU" sz="3000" spc="300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23728" y="130254"/>
            <a:ext cx="6548960" cy="10841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u="sng" dirty="0" smtClean="0">
                <a:latin typeface="+mj-lt"/>
              </a:rPr>
              <a:t>Функционал</a:t>
            </a:r>
            <a:r>
              <a:rPr lang="ru-RU" sz="2400" dirty="0" smtClean="0">
                <a:latin typeface="+mj-lt"/>
              </a:rPr>
              <a:t> обычного пользователя</a:t>
            </a:r>
          </a:p>
          <a:p>
            <a:pPr lvl="0">
              <a:spcBef>
                <a:spcPct val="0"/>
              </a:spcBef>
              <a:defRPr/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Форма выдвижения инициативы</a:t>
            </a:r>
            <a:endParaRPr lang="ru-RU" sz="2000" spc="1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380" y="1094592"/>
            <a:ext cx="5527592" cy="3168000"/>
          </a:xfrm>
          <a:prstGeom prst="rect">
            <a:avLst/>
          </a:prstGeom>
        </p:spPr>
      </p:pic>
      <p:pic>
        <p:nvPicPr>
          <p:cNvPr id="13" name="Рисунок 12" descr="1614578951_51-p-noutbuk-na-belom-fone-58.png"/>
          <p:cNvPicPr>
            <a:picLocks/>
          </p:cNvPicPr>
          <p:nvPr/>
        </p:nvPicPr>
        <p:blipFill>
          <a:blip r:embed="rId4">
            <a:lum contrast="10000"/>
          </a:blip>
          <a:srcRect l="8268" t="2940" r="8222" b="2985"/>
          <a:stretch>
            <a:fillRect/>
          </a:stretch>
        </p:blipFill>
        <p:spPr>
          <a:xfrm>
            <a:off x="1893862" y="857238"/>
            <a:ext cx="7215238" cy="425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29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Лого ЗС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344" y="340510"/>
            <a:ext cx="1296143" cy="9350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0027" y="3795886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spc="100" dirty="0" smtClean="0">
                <a:solidFill>
                  <a:schemeClr val="bg1"/>
                </a:solidFill>
              </a:rPr>
              <a:t>01/02</a:t>
            </a:r>
            <a:endParaRPr lang="ru-RU" sz="3000" spc="100" dirty="0">
              <a:solidFill>
                <a:schemeClr val="bg1"/>
              </a:solidFill>
            </a:endParaRPr>
          </a:p>
          <a:p>
            <a:pPr algn="ctr"/>
            <a:r>
              <a:rPr lang="ru-RU" sz="3000" spc="300" dirty="0" smtClean="0">
                <a:solidFill>
                  <a:schemeClr val="bg1"/>
                </a:solidFill>
              </a:rPr>
              <a:t>2024</a:t>
            </a:r>
            <a:endParaRPr lang="ru-RU" sz="3000" spc="300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23728" y="142858"/>
            <a:ext cx="6548960" cy="10841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u="sng" dirty="0" smtClean="0">
                <a:latin typeface="+mj-lt"/>
              </a:rPr>
              <a:t>Функционал</a:t>
            </a:r>
            <a:r>
              <a:rPr lang="ru-RU" sz="2400" dirty="0" smtClean="0">
                <a:latin typeface="+mj-lt"/>
              </a:rPr>
              <a:t> обычного пользователя</a:t>
            </a:r>
          </a:p>
          <a:p>
            <a:pPr lvl="0">
              <a:spcBef>
                <a:spcPct val="0"/>
              </a:spcBef>
              <a:defRPr/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Форма выдвижения инициативы</a:t>
            </a:r>
            <a:endParaRPr lang="ru-RU" sz="2000" spc="1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15" y="1088826"/>
            <a:ext cx="5527589" cy="3168000"/>
          </a:xfrm>
          <a:prstGeom prst="rect">
            <a:avLst/>
          </a:prstGeom>
        </p:spPr>
      </p:pic>
      <p:pic>
        <p:nvPicPr>
          <p:cNvPr id="13" name="Рисунок 12" descr="1614578951_51-p-noutbuk-na-belom-fone-58.png"/>
          <p:cNvPicPr>
            <a:picLocks/>
          </p:cNvPicPr>
          <p:nvPr/>
        </p:nvPicPr>
        <p:blipFill>
          <a:blip r:embed="rId4">
            <a:lum contrast="10000"/>
          </a:blip>
          <a:srcRect l="8268" t="2940" r="8222" b="2985"/>
          <a:stretch>
            <a:fillRect/>
          </a:stretch>
        </p:blipFill>
        <p:spPr>
          <a:xfrm>
            <a:off x="1893862" y="857238"/>
            <a:ext cx="7215238" cy="425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29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Лого ЗС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344" y="340510"/>
            <a:ext cx="1296143" cy="9350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0027" y="3795886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spc="100" dirty="0" smtClean="0">
                <a:solidFill>
                  <a:schemeClr val="bg1"/>
                </a:solidFill>
              </a:rPr>
              <a:t>01/02</a:t>
            </a:r>
            <a:endParaRPr lang="ru-RU" sz="3000" spc="100" dirty="0">
              <a:solidFill>
                <a:schemeClr val="bg1"/>
              </a:solidFill>
            </a:endParaRPr>
          </a:p>
          <a:p>
            <a:pPr algn="ctr"/>
            <a:r>
              <a:rPr lang="ru-RU" sz="3000" spc="300" dirty="0" smtClean="0">
                <a:solidFill>
                  <a:schemeClr val="bg1"/>
                </a:solidFill>
              </a:rPr>
              <a:t>2024</a:t>
            </a:r>
            <a:endParaRPr lang="ru-RU" sz="3000" spc="300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23728" y="142858"/>
            <a:ext cx="6548960" cy="10841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u="sng" dirty="0" smtClean="0">
                <a:latin typeface="+mj-lt"/>
              </a:rPr>
              <a:t>Функционал</a:t>
            </a:r>
            <a:r>
              <a:rPr lang="ru-RU" sz="2400" dirty="0" smtClean="0">
                <a:latin typeface="+mj-lt"/>
              </a:rPr>
              <a:t> модератора</a:t>
            </a:r>
          </a:p>
          <a:p>
            <a:pPr lvl="0">
              <a:spcBef>
                <a:spcPct val="0"/>
              </a:spcBef>
              <a:defRPr/>
            </a:pPr>
            <a:r>
              <a:rPr lang="ru-RU" sz="2000" dirty="0" err="1" smtClean="0">
                <a:solidFill>
                  <a:schemeClr val="tx2"/>
                </a:solidFill>
                <a:latin typeface="+mj-lt"/>
              </a:rPr>
              <a:t>Модерация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 выдвинутых инициатив</a:t>
            </a:r>
            <a:endParaRPr lang="ru-RU" sz="2000" spc="1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 l="1960" r="1863"/>
          <a:stretch>
            <a:fillRect/>
          </a:stretch>
        </p:blipFill>
        <p:spPr>
          <a:xfrm>
            <a:off x="2714612" y="1159768"/>
            <a:ext cx="5556919" cy="3096000"/>
          </a:xfrm>
          <a:prstGeom prst="rect">
            <a:avLst/>
          </a:prstGeom>
        </p:spPr>
      </p:pic>
      <p:pic>
        <p:nvPicPr>
          <p:cNvPr id="12" name="Рисунок 11" descr="1614578951_51-p-noutbuk-na-belom-fone-58.png"/>
          <p:cNvPicPr>
            <a:picLocks/>
          </p:cNvPicPr>
          <p:nvPr/>
        </p:nvPicPr>
        <p:blipFill>
          <a:blip r:embed="rId4">
            <a:lum contrast="10000"/>
          </a:blip>
          <a:srcRect l="8268" t="2940" r="8222" b="2985"/>
          <a:stretch>
            <a:fillRect/>
          </a:stretch>
        </p:blipFill>
        <p:spPr>
          <a:xfrm>
            <a:off x="1893862" y="857238"/>
            <a:ext cx="7215238" cy="425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29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380494" y="142858"/>
            <a:ext cx="8620662" cy="10841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ru-RU" sz="2200" u="sng" dirty="0" smtClean="0">
                <a:latin typeface="+mj-lt"/>
              </a:rPr>
              <a:t>Функционал</a:t>
            </a:r>
            <a:r>
              <a:rPr lang="ru-RU" sz="2200" dirty="0" smtClean="0">
                <a:latin typeface="+mj-lt"/>
              </a:rPr>
              <a:t> модератора: </a:t>
            </a:r>
            <a:r>
              <a:rPr lang="ru-RU" sz="2200" dirty="0" err="1" smtClean="0">
                <a:solidFill>
                  <a:schemeClr val="tx2"/>
                </a:solidFill>
                <a:latin typeface="+mj-lt"/>
              </a:rPr>
              <a:t>модерация</a:t>
            </a:r>
            <a:r>
              <a:rPr lang="ru-RU" sz="2200" dirty="0" smtClean="0">
                <a:solidFill>
                  <a:schemeClr val="tx2"/>
                </a:solidFill>
                <a:latin typeface="+mj-lt"/>
              </a:rPr>
              <a:t> выдвинутых инициатив</a:t>
            </a:r>
            <a:endParaRPr lang="ru-RU" sz="2200" spc="1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642923"/>
            <a:ext cx="3571900" cy="43025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214428"/>
            <a:ext cx="4646303" cy="31432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4599343"/>
            <a:ext cx="1178883" cy="2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29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12" y="1046262"/>
            <a:ext cx="5593152" cy="324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Лого ЗС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344" y="340510"/>
            <a:ext cx="1296143" cy="9350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0027" y="3795886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spc="100" dirty="0" smtClean="0">
                <a:solidFill>
                  <a:schemeClr val="bg1"/>
                </a:solidFill>
              </a:rPr>
              <a:t>01/02</a:t>
            </a:r>
            <a:endParaRPr lang="ru-RU" sz="3000" spc="100" dirty="0">
              <a:solidFill>
                <a:schemeClr val="bg1"/>
              </a:solidFill>
            </a:endParaRPr>
          </a:p>
          <a:p>
            <a:pPr algn="ctr"/>
            <a:r>
              <a:rPr lang="ru-RU" sz="3000" spc="300" dirty="0" smtClean="0">
                <a:solidFill>
                  <a:schemeClr val="bg1"/>
                </a:solidFill>
              </a:rPr>
              <a:t>2024</a:t>
            </a:r>
            <a:endParaRPr lang="ru-RU" sz="3000" spc="300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23728" y="130254"/>
            <a:ext cx="6548960" cy="10841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u="sng" dirty="0" smtClean="0">
                <a:latin typeface="+mj-lt"/>
              </a:rPr>
              <a:t>Функционал</a:t>
            </a:r>
            <a:r>
              <a:rPr lang="ru-RU" sz="2400" dirty="0" smtClean="0">
                <a:latin typeface="+mj-lt"/>
              </a:rPr>
              <a:t> обычного пользователя</a:t>
            </a:r>
          </a:p>
          <a:p>
            <a:pPr lvl="0">
              <a:spcBef>
                <a:spcPct val="0"/>
              </a:spcBef>
              <a:defRPr/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Вступление в инициативную группу</a:t>
            </a:r>
            <a:endParaRPr lang="ru-RU" sz="2000" spc="1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3" name="Рисунок 12" descr="1614578951_51-p-noutbuk-na-belom-fone-58.png"/>
          <p:cNvPicPr>
            <a:picLocks/>
          </p:cNvPicPr>
          <p:nvPr/>
        </p:nvPicPr>
        <p:blipFill>
          <a:blip r:embed="rId4">
            <a:lum contrast="10000"/>
          </a:blip>
          <a:srcRect l="8268" t="2940" r="8222" b="2985"/>
          <a:stretch>
            <a:fillRect/>
          </a:stretch>
        </p:blipFill>
        <p:spPr>
          <a:xfrm>
            <a:off x="1893862" y="857238"/>
            <a:ext cx="7215238" cy="425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29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656" y="1064728"/>
            <a:ext cx="5616000" cy="29607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Лого ЗС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344" y="340510"/>
            <a:ext cx="1296143" cy="9350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0027" y="3795886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spc="100" dirty="0" smtClean="0">
                <a:solidFill>
                  <a:schemeClr val="bg1"/>
                </a:solidFill>
              </a:rPr>
              <a:t>01/02</a:t>
            </a:r>
            <a:endParaRPr lang="ru-RU" sz="3000" spc="100" dirty="0">
              <a:solidFill>
                <a:schemeClr val="bg1"/>
              </a:solidFill>
            </a:endParaRPr>
          </a:p>
          <a:p>
            <a:pPr algn="ctr"/>
            <a:r>
              <a:rPr lang="ru-RU" sz="3000" spc="300" dirty="0" smtClean="0">
                <a:solidFill>
                  <a:schemeClr val="bg1"/>
                </a:solidFill>
              </a:rPr>
              <a:t>2024</a:t>
            </a:r>
            <a:endParaRPr lang="ru-RU" sz="3000" spc="300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23728" y="130254"/>
            <a:ext cx="6548960" cy="10841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u="sng" dirty="0" smtClean="0">
                <a:latin typeface="+mj-lt"/>
              </a:rPr>
              <a:t>Функционал</a:t>
            </a:r>
            <a:r>
              <a:rPr lang="ru-RU" sz="2400" dirty="0" smtClean="0">
                <a:latin typeface="+mj-lt"/>
              </a:rPr>
              <a:t> обычного пользователя</a:t>
            </a:r>
          </a:p>
          <a:p>
            <a:pPr lvl="0">
              <a:spcBef>
                <a:spcPct val="0"/>
              </a:spcBef>
              <a:defRPr/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Вступление в инициативную группу</a:t>
            </a:r>
            <a:endParaRPr lang="ru-RU" sz="2000" spc="1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3" name="Рисунок 12" descr="1614578951_51-p-noutbuk-na-belom-fone-58.png"/>
          <p:cNvPicPr>
            <a:picLocks/>
          </p:cNvPicPr>
          <p:nvPr/>
        </p:nvPicPr>
        <p:blipFill>
          <a:blip r:embed="rId4">
            <a:lum contrast="10000"/>
          </a:blip>
          <a:srcRect l="8268" t="2940" r="8222" b="2985"/>
          <a:stretch>
            <a:fillRect/>
          </a:stretch>
        </p:blipFill>
        <p:spPr>
          <a:xfrm>
            <a:off x="1893862" y="857238"/>
            <a:ext cx="7215238" cy="425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29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rcRect r="5770"/>
          <a:stretch>
            <a:fillRect/>
          </a:stretch>
        </p:blipFill>
        <p:spPr>
          <a:xfrm>
            <a:off x="2643174" y="1082262"/>
            <a:ext cx="5715040" cy="3204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Лого ЗС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344" y="340510"/>
            <a:ext cx="1296143" cy="9350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0027" y="3795886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spc="100" dirty="0" smtClean="0">
                <a:solidFill>
                  <a:schemeClr val="bg1"/>
                </a:solidFill>
              </a:rPr>
              <a:t>01/02</a:t>
            </a:r>
            <a:endParaRPr lang="ru-RU" sz="3000" spc="100" dirty="0">
              <a:solidFill>
                <a:schemeClr val="bg1"/>
              </a:solidFill>
            </a:endParaRPr>
          </a:p>
          <a:p>
            <a:pPr algn="ctr"/>
            <a:r>
              <a:rPr lang="ru-RU" sz="3000" spc="300" dirty="0" smtClean="0">
                <a:solidFill>
                  <a:schemeClr val="bg1"/>
                </a:solidFill>
              </a:rPr>
              <a:t>2024</a:t>
            </a:r>
            <a:endParaRPr lang="ru-RU" sz="3000" spc="300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23728" y="130254"/>
            <a:ext cx="6548960" cy="10841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u="sng" dirty="0" smtClean="0">
                <a:latin typeface="+mj-lt"/>
              </a:rPr>
              <a:t>Функционал</a:t>
            </a:r>
            <a:r>
              <a:rPr lang="ru-RU" sz="2400" dirty="0" smtClean="0">
                <a:latin typeface="+mj-lt"/>
              </a:rPr>
              <a:t> обычного пользователя</a:t>
            </a:r>
          </a:p>
          <a:p>
            <a:pPr lvl="0">
              <a:spcBef>
                <a:spcPct val="0"/>
              </a:spcBef>
              <a:defRPr/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Вступление в инициативную группу</a:t>
            </a:r>
            <a:endParaRPr lang="ru-RU" sz="2000" spc="1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3" name="Рисунок 12" descr="1614578951_51-p-noutbuk-na-belom-fone-58.png"/>
          <p:cNvPicPr>
            <a:picLocks/>
          </p:cNvPicPr>
          <p:nvPr/>
        </p:nvPicPr>
        <p:blipFill>
          <a:blip r:embed="rId4">
            <a:lum contrast="10000"/>
          </a:blip>
          <a:srcRect l="8268" t="2940" r="8222" b="2985"/>
          <a:stretch>
            <a:fillRect/>
          </a:stretch>
        </p:blipFill>
        <p:spPr>
          <a:xfrm>
            <a:off x="1893862" y="857238"/>
            <a:ext cx="7215238" cy="425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29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487" y="1071552"/>
            <a:ext cx="5557289" cy="324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Лого ЗС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344" y="340510"/>
            <a:ext cx="1296143" cy="9350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0027" y="3795886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spc="100" dirty="0" smtClean="0">
                <a:solidFill>
                  <a:schemeClr val="bg1"/>
                </a:solidFill>
              </a:rPr>
              <a:t>01/02</a:t>
            </a:r>
            <a:endParaRPr lang="ru-RU" sz="3000" spc="100" dirty="0">
              <a:solidFill>
                <a:schemeClr val="bg1"/>
              </a:solidFill>
            </a:endParaRPr>
          </a:p>
          <a:p>
            <a:pPr algn="ctr"/>
            <a:r>
              <a:rPr lang="ru-RU" sz="3000" spc="300" dirty="0" smtClean="0">
                <a:solidFill>
                  <a:schemeClr val="bg1"/>
                </a:solidFill>
              </a:rPr>
              <a:t>2024</a:t>
            </a:r>
            <a:endParaRPr lang="ru-RU" sz="3000" spc="300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23728" y="130254"/>
            <a:ext cx="6548960" cy="10841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u="sng" dirty="0" smtClean="0">
                <a:latin typeface="+mj-lt"/>
              </a:rPr>
              <a:t>Функционал</a:t>
            </a:r>
            <a:r>
              <a:rPr lang="ru-RU" sz="2400" dirty="0" smtClean="0">
                <a:latin typeface="+mj-lt"/>
              </a:rPr>
              <a:t> обычного пользователя</a:t>
            </a:r>
          </a:p>
          <a:p>
            <a:pPr lvl="0">
              <a:spcBef>
                <a:spcPct val="0"/>
              </a:spcBef>
              <a:defRPr/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Вступление в инициативную группу</a:t>
            </a:r>
            <a:endParaRPr lang="ru-RU" sz="2000" spc="1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3" name="Рисунок 12" descr="1614578951_51-p-noutbuk-na-belom-fone-58.png"/>
          <p:cNvPicPr>
            <a:picLocks/>
          </p:cNvPicPr>
          <p:nvPr/>
        </p:nvPicPr>
        <p:blipFill>
          <a:blip r:embed="rId4">
            <a:lum contrast="10000"/>
          </a:blip>
          <a:srcRect l="8268" t="2940" r="8222" b="2985"/>
          <a:stretch>
            <a:fillRect/>
          </a:stretch>
        </p:blipFill>
        <p:spPr>
          <a:xfrm>
            <a:off x="1893862" y="857238"/>
            <a:ext cx="7215238" cy="425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29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Лого ЗС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344" y="340510"/>
            <a:ext cx="1296143" cy="935096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DF097092-EFD4-48DA-A6C8-D450BA3A731B}"/>
              </a:ext>
            </a:extLst>
          </p:cNvPr>
          <p:cNvSpPr txBox="1">
            <a:spLocks/>
          </p:cNvSpPr>
          <p:nvPr/>
        </p:nvSpPr>
        <p:spPr>
          <a:xfrm rot="10800000" flipV="1">
            <a:off x="2267741" y="3562191"/>
            <a:ext cx="6626757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000" b="1" dirty="0" err="1" smtClean="0">
                <a:latin typeface="+mn-lt"/>
              </a:rPr>
              <a:t>Мананкина</a:t>
            </a:r>
            <a:r>
              <a:rPr lang="ru-RU" sz="2000" b="1" dirty="0" smtClean="0">
                <a:latin typeface="+mn-lt"/>
              </a:rPr>
              <a:t> Светлана Александровна </a:t>
            </a:r>
            <a:r>
              <a:rPr lang="ru-RU" sz="2000" dirty="0" smtClean="0">
                <a:latin typeface="+mn-lt"/>
              </a:rPr>
              <a:t>– </a:t>
            </a:r>
          </a:p>
          <a:p>
            <a:pPr algn="l" fontAlgn="base"/>
            <a:r>
              <a:rPr lang="ru-RU" sz="2000" dirty="0" smtClean="0">
                <a:latin typeface="+mn-lt"/>
              </a:rPr>
              <a:t>заместитель Председателя Законодательного Собрания Ростовской области – председатель комитета 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по образованию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155629F-076A-4A30-831F-9160AAC5504C}"/>
              </a:ext>
            </a:extLst>
          </p:cNvPr>
          <p:cNvSpPr/>
          <p:nvPr/>
        </p:nvSpPr>
        <p:spPr>
          <a:xfrm>
            <a:off x="2263474" y="588709"/>
            <a:ext cx="6412982" cy="255454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3200" b="1" dirty="0" smtClean="0"/>
              <a:t>Конкурсный отбор инициативных проектов </a:t>
            </a:r>
            <a:br>
              <a:rPr lang="ru-RU" sz="3200" b="1" dirty="0" smtClean="0"/>
            </a:br>
            <a:r>
              <a:rPr lang="ru-RU" sz="3200" b="1" dirty="0" smtClean="0"/>
              <a:t>в 2024 году</a:t>
            </a:r>
            <a:r>
              <a:rPr lang="ru-RU" sz="3200" dirty="0" smtClean="0"/>
              <a:t>: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dirty="0" smtClean="0"/>
              <a:t>новое в региональном законодательстве </a:t>
            </a:r>
            <a:endParaRPr lang="ru-RU" sz="3200" spc="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0027" y="3795886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spc="100" dirty="0" smtClean="0">
                <a:solidFill>
                  <a:schemeClr val="bg1"/>
                </a:solidFill>
              </a:rPr>
              <a:t>01/02</a:t>
            </a:r>
            <a:endParaRPr lang="ru-RU" sz="3000" spc="100" dirty="0">
              <a:solidFill>
                <a:schemeClr val="bg1"/>
              </a:solidFill>
            </a:endParaRPr>
          </a:p>
          <a:p>
            <a:pPr algn="ctr"/>
            <a:r>
              <a:rPr lang="ru-RU" sz="3000" spc="300" dirty="0" smtClean="0">
                <a:solidFill>
                  <a:schemeClr val="bg1"/>
                </a:solidFill>
              </a:rPr>
              <a:t>2024</a:t>
            </a:r>
            <a:endParaRPr lang="ru-RU" sz="3000" spc="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Лого ЗС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344" y="340510"/>
            <a:ext cx="1296143" cy="9350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0027" y="3795886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spc="100" dirty="0" smtClean="0">
                <a:solidFill>
                  <a:schemeClr val="bg1"/>
                </a:solidFill>
              </a:rPr>
              <a:t>01/02</a:t>
            </a:r>
            <a:endParaRPr lang="ru-RU" sz="3000" spc="100" dirty="0">
              <a:solidFill>
                <a:schemeClr val="bg1"/>
              </a:solidFill>
            </a:endParaRPr>
          </a:p>
          <a:p>
            <a:pPr algn="ctr"/>
            <a:r>
              <a:rPr lang="ru-RU" sz="3000" spc="300" dirty="0" smtClean="0">
                <a:solidFill>
                  <a:schemeClr val="bg1"/>
                </a:solidFill>
              </a:rPr>
              <a:t>2024</a:t>
            </a:r>
            <a:endParaRPr lang="ru-RU" sz="3000" spc="300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23728" y="285734"/>
            <a:ext cx="6548960" cy="10841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Отбор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выдвинутых инициатив </a:t>
            </a:r>
            <a:b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организации голосования</a:t>
            </a:r>
            <a:endParaRPr lang="ru-RU" sz="2000" spc="1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2071670" y="1369908"/>
            <a:ext cx="4572032" cy="35004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  <a:buNone/>
            </a:pPr>
            <a:r>
              <a:rPr lang="ru-RU" sz="16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Критерии отбора: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инициативной группе </a:t>
            </a:r>
            <a: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менее 10 </a:t>
            </a:r>
            <a:r>
              <a:rPr lang="ru-RU" sz="16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человек</a:t>
            </a:r>
            <a: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инициатива направлена </a:t>
            </a:r>
            <a:b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 решение вопроса, относящегося </a:t>
            </a:r>
            <a:b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 </a:t>
            </a:r>
            <a:r>
              <a:rPr lang="ru-RU" sz="16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полномочиям местной власти</a:t>
            </a:r>
            <a: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600" b="1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инициатива направлена </a:t>
            </a:r>
            <a:b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развитие </a:t>
            </a:r>
            <a:r>
              <a:rPr lang="ru-RU" sz="16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объекта </a:t>
            </a:r>
            <a:br>
              <a:rPr lang="ru-RU" sz="16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муниципальной собственности</a:t>
            </a:r>
            <a: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600" b="1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ru-RU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инициативный проект </a:t>
            </a:r>
            <a: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возможно </a:t>
            </a:r>
            <a:r>
              <a:rPr lang="ru-RU" sz="16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реализовать </a:t>
            </a:r>
            <a:r>
              <a:rPr lang="ru-RU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до 1 октября </a:t>
            </a:r>
            <a:r>
              <a:rPr lang="ru-RU" sz="16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2025 года</a:t>
            </a:r>
            <a: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6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15140" y="1314101"/>
            <a:ext cx="22860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отбор инициатив для организации голосования </a:t>
            </a:r>
            <a:br>
              <a:rPr lang="ru-RU" sz="2000" dirty="0" smtClean="0">
                <a:solidFill>
                  <a:schemeClr val="tx2"/>
                </a:solidFill>
                <a:latin typeface="+mj-lt"/>
              </a:rPr>
            </a:b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с </a:t>
            </a:r>
            <a:r>
              <a:rPr lang="en-US" sz="4800" b="1" dirty="0" smtClean="0">
                <a:solidFill>
                  <a:schemeClr val="tx2"/>
                </a:solidFill>
                <a:latin typeface="+mj-lt"/>
              </a:rPr>
              <a:t>2</a:t>
            </a:r>
            <a:r>
              <a:rPr lang="ru-RU" sz="4800" b="1" dirty="0" smtClean="0">
                <a:solidFill>
                  <a:schemeClr val="tx2"/>
                </a:solidFill>
                <a:latin typeface="+mj-lt"/>
              </a:rPr>
              <a:t>5</a:t>
            </a: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февраля </a:t>
            </a:r>
            <a:br>
              <a:rPr lang="ru-RU" sz="2000" dirty="0" smtClean="0">
                <a:solidFill>
                  <a:schemeClr val="tx2"/>
                </a:solidFill>
                <a:latin typeface="+mj-lt"/>
              </a:rPr>
            </a:b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по </a:t>
            </a:r>
            <a:r>
              <a:rPr lang="ru-RU" sz="4800" b="1" dirty="0" smtClean="0">
                <a:solidFill>
                  <a:schemeClr val="tx2"/>
                </a:solidFill>
                <a:latin typeface="+mj-lt"/>
              </a:rPr>
              <a:t>19</a:t>
            </a: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марта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72198" y="984442"/>
            <a:ext cx="716863" cy="2015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500" dirty="0" smtClean="0">
                <a:ln w="25400">
                  <a:solidFill>
                    <a:schemeClr val="tx2"/>
                  </a:solidFill>
                  <a:prstDash val="solid"/>
                </a:ln>
                <a:noFill/>
                <a:latin typeface="+mj-lt"/>
              </a:rPr>
              <a:t>!</a:t>
            </a:r>
            <a:endParaRPr lang="ru-RU" sz="12500" dirty="0">
              <a:ln w="25400">
                <a:solidFill>
                  <a:schemeClr val="tx2"/>
                </a:solidFill>
                <a:prstDash val="solid"/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0429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r="2452"/>
          <a:stretch>
            <a:fillRect/>
          </a:stretch>
        </p:blipFill>
        <p:spPr>
          <a:xfrm>
            <a:off x="428596" y="1428742"/>
            <a:ext cx="4338928" cy="320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917" y="2143122"/>
            <a:ext cx="4214239" cy="2643206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57158" y="285734"/>
            <a:ext cx="6548960" cy="10841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Отбор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выдвинутых инициатив </a:t>
            </a:r>
            <a:b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организации голосования</a:t>
            </a:r>
            <a:endParaRPr lang="ru-RU" sz="2000" spc="1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318487"/>
            <a:ext cx="292895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на голосование выносится </a:t>
            </a:r>
            <a:r>
              <a:rPr lang="ru-RU" sz="2000" u="sng" dirty="0" smtClean="0">
                <a:solidFill>
                  <a:schemeClr val="tx2"/>
                </a:solidFill>
                <a:latin typeface="+mj-lt"/>
              </a:rPr>
              <a:t>не более 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+mj-lt"/>
              </a:rPr>
            </a:br>
            <a:r>
              <a:rPr lang="ru-RU" sz="5400" b="1" dirty="0" smtClean="0">
                <a:solidFill>
                  <a:schemeClr val="tx2"/>
                </a:solidFill>
                <a:latin typeface="+mj-lt"/>
              </a:rPr>
              <a:t>30</a:t>
            </a: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инициатив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10432"/>
            <a:ext cx="716863" cy="2015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500" dirty="0" smtClean="0">
                <a:ln w="25400">
                  <a:solidFill>
                    <a:schemeClr val="tx2"/>
                  </a:solidFill>
                  <a:prstDash val="solid"/>
                </a:ln>
                <a:noFill/>
                <a:latin typeface="+mj-lt"/>
              </a:rPr>
              <a:t>!</a:t>
            </a:r>
            <a:endParaRPr lang="ru-RU" sz="12500" dirty="0">
              <a:ln w="25400">
                <a:solidFill>
                  <a:schemeClr val="tx2"/>
                </a:solidFill>
                <a:prstDash val="solid"/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0429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4"/>
          <a:stretch>
            <a:fillRect/>
          </a:stretch>
        </p:blipFill>
        <p:spPr>
          <a:xfrm>
            <a:off x="2712996" y="1071552"/>
            <a:ext cx="5645218" cy="3204000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Лого ЗС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344" y="340510"/>
            <a:ext cx="1296143" cy="9350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0027" y="3795886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spc="100" dirty="0" smtClean="0">
                <a:solidFill>
                  <a:schemeClr val="bg1"/>
                </a:solidFill>
              </a:rPr>
              <a:t>01/02</a:t>
            </a:r>
            <a:endParaRPr lang="ru-RU" sz="3000" spc="100" dirty="0">
              <a:solidFill>
                <a:schemeClr val="bg1"/>
              </a:solidFill>
            </a:endParaRPr>
          </a:p>
          <a:p>
            <a:pPr algn="ctr"/>
            <a:r>
              <a:rPr lang="ru-RU" sz="3000" spc="300" dirty="0" smtClean="0">
                <a:solidFill>
                  <a:schemeClr val="bg1"/>
                </a:solidFill>
              </a:rPr>
              <a:t>2024</a:t>
            </a:r>
            <a:endParaRPr lang="ru-RU" sz="3000" spc="300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23728" y="130254"/>
            <a:ext cx="6948866" cy="10841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u="sng" dirty="0" smtClean="0">
                <a:latin typeface="+mj-lt"/>
              </a:rPr>
              <a:t>Функционал</a:t>
            </a:r>
            <a:r>
              <a:rPr lang="ru-RU" sz="2400" dirty="0" smtClean="0">
                <a:latin typeface="+mj-lt"/>
              </a:rPr>
              <a:t> обычного пользователя</a:t>
            </a:r>
          </a:p>
          <a:p>
            <a:pPr lvl="0">
              <a:spcBef>
                <a:spcPct val="0"/>
              </a:spcBef>
              <a:defRPr/>
            </a:pPr>
            <a:r>
              <a:rPr lang="ru-RU" sz="2000" spc="100" dirty="0" smtClean="0">
                <a:solidFill>
                  <a:schemeClr val="tx2"/>
                </a:solidFill>
                <a:latin typeface="+mj-lt"/>
              </a:rPr>
              <a:t>Голосование в поддержку инициативных проектов</a:t>
            </a:r>
            <a:endParaRPr lang="ru-RU" sz="2000" spc="1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3" name="Рисунок 12" descr="1614578951_51-p-noutbuk-na-belom-fone-58.png"/>
          <p:cNvPicPr>
            <a:picLocks/>
          </p:cNvPicPr>
          <p:nvPr/>
        </p:nvPicPr>
        <p:blipFill>
          <a:blip r:embed="rId4">
            <a:lum contrast="10000"/>
          </a:blip>
          <a:srcRect l="8268" t="2940" r="8222" b="2985"/>
          <a:stretch>
            <a:fillRect/>
          </a:stretch>
        </p:blipFill>
        <p:spPr>
          <a:xfrm>
            <a:off x="1893862" y="857238"/>
            <a:ext cx="7215238" cy="425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29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Лого ЗС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344" y="340510"/>
            <a:ext cx="1296143" cy="9350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0027" y="3795886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spc="100" dirty="0" smtClean="0">
                <a:solidFill>
                  <a:schemeClr val="bg1"/>
                </a:solidFill>
              </a:rPr>
              <a:t>01/02</a:t>
            </a:r>
            <a:endParaRPr lang="ru-RU" sz="3000" spc="100" dirty="0">
              <a:solidFill>
                <a:schemeClr val="bg1"/>
              </a:solidFill>
            </a:endParaRPr>
          </a:p>
          <a:p>
            <a:pPr algn="ctr"/>
            <a:r>
              <a:rPr lang="ru-RU" sz="3000" spc="300" dirty="0" smtClean="0">
                <a:solidFill>
                  <a:schemeClr val="bg1"/>
                </a:solidFill>
              </a:rPr>
              <a:t>2024</a:t>
            </a:r>
            <a:endParaRPr lang="ru-RU" sz="3000" spc="300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23728" y="285734"/>
            <a:ext cx="6548960" cy="10841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Итоги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голосования </a:t>
            </a:r>
            <a:b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поддержку инициативных проектов</a:t>
            </a:r>
            <a:endParaRPr lang="ru-RU" sz="2000" spc="1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2071670" y="1369908"/>
            <a:ext cx="4572032" cy="350046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1600" b="1" dirty="0" smtClean="0">
                <a:latin typeface="+mj-lt"/>
              </a:rPr>
              <a:t>Критерии отбора лучших проектов: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latin typeface="+mj-lt"/>
              </a:rPr>
              <a:t>наибольшее</a:t>
            </a:r>
            <a:r>
              <a:rPr lang="ru-RU" sz="1600" b="1" dirty="0" smtClean="0">
                <a:latin typeface="+mj-lt"/>
              </a:rPr>
              <a:t> количество голосов</a:t>
            </a:r>
            <a:r>
              <a:rPr lang="ru-RU" sz="1600" dirty="0" smtClean="0">
                <a:latin typeface="+mj-lt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latin typeface="+mj-lt"/>
              </a:rPr>
              <a:t>соблюдено требование </a:t>
            </a:r>
            <a:br>
              <a:rPr lang="ru-RU" sz="1600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>«</a:t>
            </a:r>
            <a:r>
              <a:rPr lang="ru-RU" sz="1600" b="1" dirty="0" smtClean="0">
                <a:latin typeface="+mj-lt"/>
              </a:rPr>
              <a:t>один проект – один объект</a:t>
            </a:r>
            <a:r>
              <a:rPr lang="ru-RU" sz="1600" dirty="0" smtClean="0">
                <a:latin typeface="+mj-lt"/>
              </a:rPr>
              <a:t>» </a:t>
            </a:r>
            <a:br>
              <a:rPr lang="ru-RU" sz="1600" dirty="0" smtClean="0">
                <a:latin typeface="+mj-lt"/>
              </a:rPr>
            </a:br>
            <a:r>
              <a:rPr lang="ru-RU" sz="1200" dirty="0" smtClean="0">
                <a:latin typeface="+mj-lt"/>
              </a:rPr>
              <a:t>(п. 12 постановления ПРО от 05.04.2021 № 280);</a:t>
            </a:r>
            <a:endParaRPr lang="ru-RU" sz="1600" dirty="0" smtClean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ru-RU" sz="1600" b="1" dirty="0" smtClean="0">
                <a:latin typeface="+mj-lt"/>
              </a:rPr>
              <a:t>не более 3 000 000 руб. </a:t>
            </a:r>
            <a:br>
              <a:rPr lang="ru-RU" sz="1600" b="1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>из областного бюджета;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600" dirty="0" smtClean="0">
                <a:latin typeface="+mj-lt"/>
              </a:rPr>
              <a:t>не менее </a:t>
            </a:r>
            <a:r>
              <a:rPr lang="ru-RU" sz="1600" b="1" dirty="0" smtClean="0">
                <a:latin typeface="+mj-lt"/>
              </a:rPr>
              <a:t>5% внебюджетного </a:t>
            </a:r>
            <a:r>
              <a:rPr lang="ru-RU" sz="1600" b="1" dirty="0" err="1" smtClean="0">
                <a:latin typeface="+mj-lt"/>
              </a:rPr>
              <a:t>софинасирования</a:t>
            </a:r>
            <a:r>
              <a:rPr lang="ru-RU" sz="1600" dirty="0" smtClean="0">
                <a:latin typeface="+mj-lt"/>
              </a:rPr>
              <a:t>;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600" dirty="0" smtClean="0">
                <a:latin typeface="+mj-lt"/>
              </a:rPr>
              <a:t>необходимое </a:t>
            </a:r>
            <a:r>
              <a:rPr lang="ru-RU" sz="1600" dirty="0" err="1" smtClean="0">
                <a:latin typeface="+mj-lt"/>
              </a:rPr>
              <a:t>софинансирвание</a:t>
            </a:r>
            <a:r>
              <a:rPr lang="ru-RU" sz="1600" dirty="0" smtClean="0">
                <a:latin typeface="+mj-lt"/>
              </a:rPr>
              <a:t> </a:t>
            </a:r>
            <a:br>
              <a:rPr lang="ru-RU" sz="1600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>из </a:t>
            </a:r>
            <a:r>
              <a:rPr lang="ru-RU" sz="1600" b="1" dirty="0" smtClean="0">
                <a:latin typeface="+mj-lt"/>
              </a:rPr>
              <a:t>местного бюджета </a:t>
            </a:r>
            <a:br>
              <a:rPr lang="ru-RU" sz="1600" b="1" dirty="0" smtClean="0">
                <a:latin typeface="+mj-lt"/>
              </a:rPr>
            </a:br>
            <a:r>
              <a:rPr lang="ru-RU" sz="1200" dirty="0" smtClean="0">
                <a:latin typeface="+mj-lt"/>
              </a:rPr>
              <a:t>(Постановление ПРО от 28.12.2011 № 302).</a:t>
            </a:r>
            <a:endParaRPr lang="ru-RU" sz="1600" dirty="0" smtClean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15140" y="1314101"/>
            <a:ext cx="2286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solidFill>
                  <a:schemeClr val="tx2"/>
                </a:solidFill>
                <a:latin typeface="+mj-lt"/>
              </a:rPr>
              <a:t>муниципальная конкурсная 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комиссия рассматривает </a:t>
            </a:r>
            <a:br>
              <a:rPr lang="ru-RU" sz="2000" dirty="0" smtClean="0">
                <a:solidFill>
                  <a:schemeClr val="tx2"/>
                </a:solidFill>
                <a:latin typeface="+mj-lt"/>
              </a:rPr>
            </a:br>
            <a:r>
              <a:rPr lang="ru-RU" sz="4400" b="1" dirty="0" smtClean="0">
                <a:solidFill>
                  <a:schemeClr val="tx2"/>
                </a:solidFill>
                <a:latin typeface="+mj-lt"/>
              </a:rPr>
              <a:t>20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лучших проектов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72198" y="984442"/>
            <a:ext cx="716863" cy="2015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500" dirty="0" smtClean="0">
                <a:ln w="25400">
                  <a:solidFill>
                    <a:schemeClr val="tx2"/>
                  </a:solidFill>
                  <a:prstDash val="solid"/>
                </a:ln>
                <a:noFill/>
                <a:latin typeface="+mj-lt"/>
              </a:rPr>
              <a:t>!</a:t>
            </a:r>
            <a:endParaRPr lang="ru-RU" sz="12500" dirty="0">
              <a:ln w="25400">
                <a:solidFill>
                  <a:schemeClr val="tx2"/>
                </a:solidFill>
                <a:prstDash val="solid"/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0429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Лого ЗС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344" y="340510"/>
            <a:ext cx="1296143" cy="9350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0027" y="3795886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spc="100" dirty="0" smtClean="0">
                <a:solidFill>
                  <a:schemeClr val="bg1"/>
                </a:solidFill>
              </a:rPr>
              <a:t>01/02</a:t>
            </a:r>
            <a:endParaRPr lang="ru-RU" sz="3000" spc="100" dirty="0">
              <a:solidFill>
                <a:schemeClr val="bg1"/>
              </a:solidFill>
            </a:endParaRPr>
          </a:p>
          <a:p>
            <a:pPr algn="ctr"/>
            <a:r>
              <a:rPr lang="ru-RU" sz="3000" spc="300" dirty="0" smtClean="0">
                <a:solidFill>
                  <a:schemeClr val="bg1"/>
                </a:solidFill>
              </a:rPr>
              <a:t>2024</a:t>
            </a:r>
            <a:endParaRPr lang="ru-RU" sz="3000" spc="300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23728" y="285734"/>
            <a:ext cx="6548960" cy="10841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Муниципальная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конкурсная комиссия</a:t>
            </a:r>
            <a:endParaRPr lang="ru-RU" sz="2000" spc="1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2143108" y="1000114"/>
            <a:ext cx="3714776" cy="3500462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16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Перечень документов, </a:t>
            </a:r>
            <a:br>
              <a:rPr lang="ru-RU" sz="16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передаваемых </a:t>
            </a:r>
            <a:br>
              <a:rPr lang="ru-RU" sz="16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 муниципальную конкурсную комиссию</a:t>
            </a:r>
            <a:r>
              <a:rPr lang="ru-RU" sz="1600" b="1" dirty="0" smtClean="0">
                <a:latin typeface="+mj-lt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ru-RU" sz="1600" dirty="0" smtClean="0">
                <a:latin typeface="+mj-lt"/>
              </a:rPr>
              <a:t>сведения о выдвижении проекта и голосовании за него;</a:t>
            </a:r>
          </a:p>
          <a:p>
            <a:pPr>
              <a:spcBef>
                <a:spcPts val="1200"/>
              </a:spcBef>
            </a:pPr>
            <a:r>
              <a:rPr lang="ru-RU" sz="1600" dirty="0" smtClean="0">
                <a:latin typeface="+mj-lt"/>
              </a:rPr>
              <a:t>копия локальной сметы </a:t>
            </a:r>
            <a:br>
              <a:rPr lang="ru-RU" sz="1600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>либо расчета расходов, загруженного пользователем </a:t>
            </a:r>
            <a:br>
              <a:rPr lang="ru-RU" sz="1600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>на интернет-ресурс при размещении инициативы.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983170"/>
            <a:ext cx="228601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+mj-lt"/>
              </a:rPr>
              <a:t>срок предоставления документов </a:t>
            </a:r>
            <a:br>
              <a:rPr lang="ru-RU" sz="2000" dirty="0" smtClean="0">
                <a:solidFill>
                  <a:schemeClr val="tx2"/>
                </a:solidFill>
                <a:latin typeface="+mj-lt"/>
              </a:rPr>
            </a:br>
            <a:r>
              <a:rPr lang="ru-RU" sz="4400" b="1" dirty="0" smtClean="0">
                <a:solidFill>
                  <a:schemeClr val="tx2"/>
                </a:solidFill>
                <a:latin typeface="+mj-lt"/>
              </a:rPr>
              <a:t>10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календарных дней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+mj-lt"/>
              </a:rPr>
              <a:t>со дня окончания голосования </a:t>
            </a:r>
            <a:br>
              <a:rPr lang="ru-RU" sz="2000" dirty="0" smtClean="0">
                <a:solidFill>
                  <a:schemeClr val="tx2"/>
                </a:solidFill>
                <a:latin typeface="+mj-lt"/>
              </a:rPr>
            </a:b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по проектам</a:t>
            </a:r>
            <a:endParaRPr lang="ru-RU" sz="20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653511"/>
            <a:ext cx="716863" cy="2015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500" dirty="0" smtClean="0">
                <a:ln w="25400">
                  <a:solidFill>
                    <a:schemeClr val="tx2"/>
                  </a:solidFill>
                  <a:prstDash val="solid"/>
                </a:ln>
                <a:noFill/>
                <a:latin typeface="+mj-lt"/>
              </a:rPr>
              <a:t>!</a:t>
            </a:r>
            <a:endParaRPr lang="ru-RU" sz="12500" dirty="0">
              <a:ln w="25400">
                <a:solidFill>
                  <a:schemeClr val="tx2"/>
                </a:solidFill>
                <a:prstDash val="solid"/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0429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Лого ЗС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344" y="340510"/>
            <a:ext cx="1296143" cy="9350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0027" y="3795886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spc="100" dirty="0" smtClean="0">
                <a:solidFill>
                  <a:schemeClr val="bg1"/>
                </a:solidFill>
              </a:rPr>
              <a:t>01/02</a:t>
            </a:r>
            <a:endParaRPr lang="ru-RU" sz="3000" spc="100" dirty="0">
              <a:solidFill>
                <a:schemeClr val="bg1"/>
              </a:solidFill>
            </a:endParaRPr>
          </a:p>
          <a:p>
            <a:pPr algn="ctr"/>
            <a:r>
              <a:rPr lang="ru-RU" sz="3000" spc="300" dirty="0" smtClean="0">
                <a:solidFill>
                  <a:schemeClr val="bg1"/>
                </a:solidFill>
              </a:rPr>
              <a:t>2024</a:t>
            </a:r>
            <a:endParaRPr lang="ru-RU" sz="3000" spc="300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23728" y="285734"/>
            <a:ext cx="6548960" cy="10841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Сроки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подготовки и направления заявки </a:t>
            </a:r>
            <a:b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участия в областном конкурсном отборе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2143108" y="1214428"/>
            <a:ext cx="6715172" cy="3500462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4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</a:t>
            </a:r>
            <a:r>
              <a:rPr lang="ru-RU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календарных дней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общий срок на работу муниципальных комиссий и подготовку заявки для участия в конкурсном отборе.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4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ru-RU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мая, 18:00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завершение приема заявок на участие в конкурсном отборе.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 направления заявки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письмо главы Администрации муниципального района или городского округа одновременно в </a:t>
            </a:r>
            <a:r>
              <a:rPr lang="ru-RU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Минрегион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областной исполнительный орган (по компетенции)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0429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Лого ЗС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344" y="340510"/>
            <a:ext cx="1296143" cy="9350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0027" y="3795886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spc="100" dirty="0" smtClean="0">
                <a:solidFill>
                  <a:schemeClr val="bg1"/>
                </a:solidFill>
              </a:rPr>
              <a:t>01/02</a:t>
            </a:r>
            <a:endParaRPr lang="ru-RU" sz="3000" spc="100" dirty="0">
              <a:solidFill>
                <a:schemeClr val="bg1"/>
              </a:solidFill>
            </a:endParaRPr>
          </a:p>
          <a:p>
            <a:pPr algn="ctr"/>
            <a:r>
              <a:rPr lang="ru-RU" sz="3000" spc="300" dirty="0" smtClean="0">
                <a:solidFill>
                  <a:schemeClr val="bg1"/>
                </a:solidFill>
              </a:rPr>
              <a:t>2024</a:t>
            </a:r>
            <a:endParaRPr lang="ru-RU" sz="3000" spc="300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23728" y="285734"/>
            <a:ext cx="6548960" cy="10841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заявки </a:t>
            </a:r>
            <a:b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участия в областном конкурсном отборе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2143108" y="1214428"/>
            <a:ext cx="6643734" cy="3500462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1600" b="1" dirty="0" smtClean="0">
                <a:latin typeface="+mj-lt"/>
              </a:rPr>
              <a:t>Перечень документов:</a:t>
            </a:r>
          </a:p>
          <a:p>
            <a:pPr>
              <a:spcBef>
                <a:spcPts val="1200"/>
              </a:spcBef>
            </a:pPr>
            <a:r>
              <a:rPr lang="ru-RU" sz="1600" dirty="0" smtClean="0">
                <a:latin typeface="+mj-lt"/>
              </a:rPr>
              <a:t>описание проекта по форме;</a:t>
            </a:r>
          </a:p>
          <a:p>
            <a:pPr>
              <a:spcBef>
                <a:spcPts val="1200"/>
              </a:spcBef>
            </a:pPr>
            <a:r>
              <a:rPr lang="ru-RU" sz="1600" dirty="0" smtClean="0">
                <a:latin typeface="+mj-lt"/>
              </a:rPr>
              <a:t>сведения о выдвижении проекта и голосовании за проект;</a:t>
            </a:r>
          </a:p>
          <a:p>
            <a:pPr>
              <a:spcBef>
                <a:spcPts val="1200"/>
              </a:spcBef>
            </a:pPr>
            <a:r>
              <a:rPr lang="ru-RU" sz="1600" dirty="0" smtClean="0">
                <a:latin typeface="+mj-lt"/>
              </a:rPr>
              <a:t>протокол заседания муниципальной конкурсной комиссии;</a:t>
            </a:r>
          </a:p>
          <a:p>
            <a:pPr>
              <a:spcBef>
                <a:spcPts val="1200"/>
              </a:spcBef>
            </a:pPr>
            <a:r>
              <a:rPr lang="ru-RU" sz="1600" dirty="0" smtClean="0">
                <a:latin typeface="+mj-lt"/>
              </a:rPr>
              <a:t>локальная смета, расчет расходов на реализацию проектов;</a:t>
            </a:r>
          </a:p>
          <a:p>
            <a:pPr>
              <a:spcBef>
                <a:spcPts val="1200"/>
              </a:spcBef>
            </a:pPr>
            <a:r>
              <a:rPr lang="ru-RU" sz="1600" dirty="0" smtClean="0">
                <a:latin typeface="+mj-lt"/>
              </a:rPr>
              <a:t>сведения о правообладателях недвижимого имущества </a:t>
            </a:r>
            <a:br>
              <a:rPr lang="ru-RU" sz="1600" dirty="0" smtClean="0">
                <a:latin typeface="+mj-lt"/>
              </a:rPr>
            </a:br>
            <a:r>
              <a:rPr lang="ru-RU" sz="1200" dirty="0" smtClean="0">
                <a:latin typeface="+mj-lt"/>
              </a:rPr>
              <a:t>(выписка из ЕГРН по форме согласно приложению № 1 к Приказу </a:t>
            </a:r>
            <a:r>
              <a:rPr lang="ru-RU" sz="1200" dirty="0" err="1" smtClean="0">
                <a:latin typeface="+mj-lt"/>
              </a:rPr>
              <a:t>Росреестра</a:t>
            </a:r>
            <a:r>
              <a:rPr lang="ru-RU" sz="1200" dirty="0" smtClean="0">
                <a:latin typeface="+mj-lt"/>
              </a:rPr>
              <a:t> </a:t>
            </a:r>
            <a:br>
              <a:rPr lang="ru-RU" sz="1200" dirty="0" smtClean="0">
                <a:latin typeface="+mj-lt"/>
              </a:rPr>
            </a:br>
            <a:r>
              <a:rPr lang="ru-RU" sz="1200" dirty="0" smtClean="0">
                <a:latin typeface="+mj-lt"/>
              </a:rPr>
              <a:t>от 04.09.2020 № П/0329);</a:t>
            </a:r>
          </a:p>
          <a:p>
            <a:pPr>
              <a:spcBef>
                <a:spcPts val="1200"/>
              </a:spcBef>
            </a:pPr>
            <a:r>
              <a:rPr lang="ru-RU" sz="1600" dirty="0" smtClean="0">
                <a:latin typeface="+mj-lt"/>
              </a:rPr>
              <a:t>устав муниципального учреждения (предприятия), если проектом предусматривается приобретение для него основных средств.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0429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Лого ЗС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344" y="340510"/>
            <a:ext cx="1296143" cy="9350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0027" y="3795886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spc="100" dirty="0" smtClean="0">
                <a:solidFill>
                  <a:schemeClr val="bg1"/>
                </a:solidFill>
              </a:rPr>
              <a:t>01/02</a:t>
            </a:r>
            <a:endParaRPr lang="ru-RU" sz="3000" spc="100" dirty="0">
              <a:solidFill>
                <a:schemeClr val="bg1"/>
              </a:solidFill>
            </a:endParaRPr>
          </a:p>
          <a:p>
            <a:pPr algn="ctr"/>
            <a:r>
              <a:rPr lang="ru-RU" sz="3000" spc="300" dirty="0" smtClean="0">
                <a:solidFill>
                  <a:schemeClr val="bg1"/>
                </a:solidFill>
              </a:rPr>
              <a:t>2024</a:t>
            </a:r>
            <a:endParaRPr lang="ru-RU" sz="3000" spc="300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23728" y="285734"/>
            <a:ext cx="6548960" cy="10841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с заявками </a:t>
            </a:r>
            <a:r>
              <a:rPr lang="ru-RU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областном уровне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117819" y="1832080"/>
            <a:ext cx="3240000" cy="32400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региональной политики и массовых коммуникаций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ранжирует проекты </a:t>
            </a:r>
            <a:b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числу набранных баллов;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готовит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протокола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заседания областной конкурсной комиссии;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готовит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проектов, не допущенных к участию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конкурсном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отборе.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5689718" y="1832080"/>
            <a:ext cx="3240000" cy="32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Областные органы</a:t>
            </a:r>
            <a:r>
              <a:rPr kumimoji="0" lang="ru-RU" sz="16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исполнительной власти - ГРБС</a:t>
            </a:r>
            <a:endParaRPr kumimoji="0" lang="ru-RU" sz="16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рассматривают заявки;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дают предложения </a:t>
            </a:r>
            <a:br>
              <a:rPr kumimoji="0" lang="ru-RU" sz="16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16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kumimoji="0" lang="ru-RU" sz="160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недопуску</a:t>
            </a:r>
            <a:r>
              <a:rPr kumimoji="0" lang="ru-RU" sz="16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проектов </a:t>
            </a:r>
            <a:br>
              <a:rPr kumimoji="0" lang="ru-RU" sz="16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16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конкурсному отбору;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согласовывают проект протокола.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3108" y="945053"/>
            <a:ext cx="21515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до </a:t>
            </a:r>
            <a:r>
              <a:rPr lang="ru-RU" sz="4400" b="1" dirty="0" smtClean="0">
                <a:solidFill>
                  <a:schemeClr val="tx2"/>
                </a:solidFill>
                <a:latin typeface="+mj-lt"/>
              </a:rPr>
              <a:t>22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 мая</a:t>
            </a:r>
            <a:endParaRPr lang="ru-RU" sz="2400" b="1" dirty="0"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5008" y="945053"/>
            <a:ext cx="21515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до </a:t>
            </a:r>
            <a:r>
              <a:rPr lang="ru-RU" sz="4400" b="1" dirty="0" smtClean="0">
                <a:solidFill>
                  <a:schemeClr val="tx2"/>
                </a:solidFill>
                <a:latin typeface="+mj-lt"/>
              </a:rPr>
              <a:t>28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 мая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0429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35448"/>
            <a:ext cx="6548960" cy="807542"/>
          </a:xfrm>
        </p:spPr>
        <p:txBody>
          <a:bodyPr anchor="t">
            <a:noAutofit/>
          </a:bodyPr>
          <a:lstStyle/>
          <a:p>
            <a:pPr algn="l"/>
            <a:r>
              <a:rPr lang="ru-RU" sz="2400" u="sng" dirty="0" smtClean="0"/>
              <a:t>Этапы</a:t>
            </a:r>
            <a:r>
              <a:rPr lang="ru-RU" sz="2400" i="1" dirty="0" smtClean="0"/>
              <a:t> </a:t>
            </a:r>
            <a:r>
              <a:rPr lang="ru-RU" sz="2400" dirty="0" smtClean="0"/>
              <a:t>конкурсного отбора</a:t>
            </a:r>
            <a:endParaRPr lang="ru-RU" sz="2400" spc="1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Лого ЗС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344" y="340510"/>
            <a:ext cx="1296143" cy="935096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500389"/>
              </p:ext>
            </p:extLst>
          </p:nvPr>
        </p:nvGraphicFramePr>
        <p:xfrm>
          <a:off x="2214546" y="928677"/>
          <a:ext cx="6572296" cy="398348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7190"/>
                <a:gridCol w="3857652"/>
                <a:gridCol w="2357454"/>
              </a:tblGrid>
              <a:tr h="1788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Calibri"/>
                        </a:rPr>
                        <a:t>ОСНОВНЫЕ ЭТАПЫ</a:t>
                      </a:r>
                      <a:endParaRPr lang="ru-RU" sz="14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Calibri"/>
                        </a:rPr>
                        <a:t>СРОК</a:t>
                      </a:r>
                      <a:endParaRPr lang="ru-RU" sz="14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36000" marR="36000" marT="36000" marB="36000"/>
                </a:tc>
              </a:tr>
              <a:tr h="2991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Сбор инициативных предложений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/>
                      </a:r>
                      <a:br>
                        <a:rPr lang="ru-RU" sz="14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</a:b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на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сайте vmeste.donland.ru</a:t>
                      </a: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с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5 по 24 февраля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</a:tr>
              <a:tr h="2991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Голосование по инициативным предложениям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на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сайте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vmeste.donland.ru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с 20 по 8 апреля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</a:tr>
              <a:tr h="2991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Направление местными администрациями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муниципалитетов заявок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на участие в отборе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не позднее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8 мая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36000" marR="36000" marT="36000" marB="36000"/>
                </a:tc>
              </a:tr>
              <a:tr h="2991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Определение областной конкурсной комиссией победителей отбора </a:t>
                      </a:r>
                    </a:p>
                  </a:txBody>
                  <a:tcPr marL="36000" marR="36000" marT="36000" marB="3600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не позднее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6 июня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36000" marR="36000" marT="36000" marB="3600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91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Направление органам местного</a:t>
                      </a:r>
                      <a:r>
                        <a:rPr lang="ru-RU" sz="1400" baseline="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самоуправления </a:t>
                      </a:r>
                      <a:r>
                        <a:rPr lang="ru-RU" sz="140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протокола с итогами</a:t>
                      </a:r>
                      <a:r>
                        <a:rPr lang="ru-RU" sz="1400" baseline="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конкурсного отбора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не позднее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10 июня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</a:tr>
              <a:tr h="2991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Подготовка местными администрациями документов, необходимых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/>
                      </a:r>
                      <a:b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</a:b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для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финансирования проектов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не позднее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2 сентября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i="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Calibri"/>
                        </a:rPr>
                        <a:t>в течение </a:t>
                      </a:r>
                      <a:r>
                        <a:rPr lang="ru-RU" sz="1400" b="1" i="0" u="sng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Calibri"/>
                        </a:rPr>
                        <a:t>85</a:t>
                      </a:r>
                      <a:r>
                        <a:rPr lang="ru-RU" sz="1400" i="0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Calibri"/>
                        </a:rPr>
                        <a:t> календарных </a:t>
                      </a:r>
                      <a:r>
                        <a:rPr lang="ru-RU" sz="1400" i="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Calibri"/>
                        </a:rPr>
                        <a:t>дней со дня получения протокола</a:t>
                      </a:r>
                      <a:endParaRPr lang="ru-RU" sz="1400" i="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0027" y="3795886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spc="100" dirty="0" smtClean="0">
                <a:solidFill>
                  <a:schemeClr val="bg1"/>
                </a:solidFill>
              </a:rPr>
              <a:t>01/02</a:t>
            </a:r>
            <a:endParaRPr lang="ru-RU" sz="3000" spc="100" dirty="0">
              <a:solidFill>
                <a:schemeClr val="bg1"/>
              </a:solidFill>
            </a:endParaRPr>
          </a:p>
          <a:p>
            <a:pPr algn="ctr"/>
            <a:r>
              <a:rPr lang="ru-RU" sz="3000" spc="300" dirty="0" smtClean="0">
                <a:solidFill>
                  <a:schemeClr val="bg1"/>
                </a:solidFill>
              </a:rPr>
              <a:t>2024</a:t>
            </a:r>
            <a:endParaRPr lang="ru-RU" sz="3000" spc="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Лого ЗС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344" y="340510"/>
            <a:ext cx="1296143" cy="9350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0027" y="3795886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spc="100" dirty="0" smtClean="0">
                <a:solidFill>
                  <a:schemeClr val="bg1"/>
                </a:solidFill>
              </a:rPr>
              <a:t>01/02</a:t>
            </a:r>
            <a:endParaRPr lang="ru-RU" sz="3000" spc="100" dirty="0">
              <a:solidFill>
                <a:schemeClr val="bg1"/>
              </a:solidFill>
            </a:endParaRPr>
          </a:p>
          <a:p>
            <a:pPr algn="ctr"/>
            <a:r>
              <a:rPr lang="ru-RU" sz="3000" spc="300" dirty="0" smtClean="0">
                <a:solidFill>
                  <a:schemeClr val="bg1"/>
                </a:solidFill>
              </a:rPr>
              <a:t>2024</a:t>
            </a:r>
            <a:endParaRPr lang="ru-RU" sz="3000" spc="300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23728" y="285734"/>
            <a:ext cx="6548960" cy="10841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финансирования инициативных проектов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2143108" y="1142990"/>
            <a:ext cx="4500594" cy="350046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1600" b="1" dirty="0" smtClean="0">
                <a:latin typeface="+mj-lt"/>
              </a:rPr>
              <a:t>Перечень:</a:t>
            </a:r>
          </a:p>
          <a:p>
            <a:pPr>
              <a:spcBef>
                <a:spcPts val="600"/>
              </a:spcBef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заключение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 достоверности определения </a:t>
            </a:r>
            <a:b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сметной стоимости работ, о проверке проектных решений и (или) инженерных изысканий;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локальный сметный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расчет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(смета), расчет расходов;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"/>
            </a:endParaRPr>
          </a:p>
          <a:p>
            <a:pPr>
              <a:spcBef>
                <a:spcPts val="600"/>
              </a:spcBef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устав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муниципального учреждения (предприятия), </a:t>
            </a:r>
            <a:b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для него приобретаются основные средства;</a:t>
            </a:r>
          </a:p>
          <a:p>
            <a:pPr>
              <a:spcBef>
                <a:spcPts val="600"/>
              </a:spcBef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выписка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из решения о местном бюджете о наличии </a:t>
            </a:r>
            <a:b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расходах ассигнований на исполнение расходных обязательств по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софинансированию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которых предоставляется субсидия;</a:t>
            </a:r>
          </a:p>
          <a:p>
            <a:pPr>
              <a:spcBef>
                <a:spcPts val="600"/>
              </a:spcBef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выписка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из решения о местном бюджете </a:t>
            </a:r>
            <a:b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наличии в доходах инициативных платежей;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сводная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справка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кассовым операциям, отражающая фактическое поступление </a:t>
            </a:r>
            <a:b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местный бюджет инициативных платежей </a:t>
            </a:r>
            <a:b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размере не менее 5 % от стоимости проекта.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16" y="1314101"/>
            <a:ext cx="228601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документы должны быть представлены</a:t>
            </a:r>
            <a:br>
              <a:rPr lang="ru-RU" sz="2000" dirty="0" smtClean="0">
                <a:solidFill>
                  <a:schemeClr val="tx2"/>
                </a:solidFill>
                <a:latin typeface="+mj-lt"/>
              </a:rPr>
            </a:b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до </a:t>
            </a:r>
            <a:r>
              <a:rPr lang="ru-RU" sz="4400" b="1" dirty="0" smtClean="0">
                <a:solidFill>
                  <a:schemeClr val="tx2"/>
                </a:solidFill>
                <a:latin typeface="+mj-lt"/>
              </a:rPr>
              <a:t>2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сентября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55467" y="984442"/>
            <a:ext cx="716863" cy="2015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500" dirty="0" smtClean="0">
                <a:ln w="25400">
                  <a:solidFill>
                    <a:schemeClr val="tx2"/>
                  </a:solidFill>
                  <a:prstDash val="solid"/>
                </a:ln>
                <a:noFill/>
                <a:latin typeface="+mj-lt"/>
              </a:rPr>
              <a:t>!</a:t>
            </a:r>
            <a:endParaRPr lang="ru-RU" sz="12500" dirty="0">
              <a:ln w="25400">
                <a:solidFill>
                  <a:schemeClr val="tx2"/>
                </a:solidFill>
                <a:prstDash val="solid"/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042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35448"/>
            <a:ext cx="6548960" cy="1084174"/>
          </a:xfrm>
        </p:spPr>
        <p:txBody>
          <a:bodyPr anchor="t">
            <a:noAutofit/>
          </a:bodyPr>
          <a:lstStyle/>
          <a:p>
            <a:pPr algn="l"/>
            <a:r>
              <a:rPr lang="ru-RU" sz="2400" u="sng" smtClean="0"/>
              <a:t>Областная</a:t>
            </a:r>
            <a:r>
              <a:rPr lang="ru-RU" sz="2400" smtClean="0"/>
              <a:t> нормативная база</a:t>
            </a:r>
            <a:endParaRPr lang="ru-RU" sz="2400" spc="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Лого ЗС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344" y="340510"/>
            <a:ext cx="1296143" cy="9350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26825" y="1214428"/>
            <a:ext cx="838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  <a:latin typeface="+mj-lt"/>
              </a:rPr>
              <a:t>1</a:t>
            </a:r>
            <a:endParaRPr lang="ru-RU" sz="4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9889" y="1214428"/>
            <a:ext cx="838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  <a:latin typeface="+mj-lt"/>
              </a:rPr>
              <a:t>2</a:t>
            </a:r>
            <a:endParaRPr lang="ru-RU" sz="4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00048"/>
            <a:ext cx="1260000" cy="63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586396" y="1622584"/>
            <a:ext cx="2880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+mj-lt"/>
              </a:rPr>
              <a:t>Областной закон </a:t>
            </a:r>
            <a:r>
              <a:rPr lang="ru-RU" sz="1600" dirty="0" smtClean="0">
                <a:latin typeface="+mj-lt"/>
              </a:rPr>
              <a:t/>
            </a:r>
            <a:br>
              <a:rPr lang="ru-RU" sz="1600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>Ростовской области </a:t>
            </a:r>
            <a:br>
              <a:rPr lang="ru-RU" sz="1600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>от 01.08.2019 N 178-ЗС </a:t>
            </a:r>
            <a:br>
              <a:rPr lang="ru-RU" sz="1600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>«Об инициативных проектах»</a:t>
            </a:r>
          </a:p>
          <a:p>
            <a:endParaRPr lang="ru-RU" sz="1600" dirty="0" smtClean="0">
              <a:latin typeface="+mj-lt"/>
            </a:endParaRPr>
          </a:p>
          <a:p>
            <a:endParaRPr lang="ru-RU" sz="1600" dirty="0" smtClean="0">
              <a:latin typeface="+mj-lt"/>
            </a:endParaRPr>
          </a:p>
          <a:p>
            <a:endParaRPr lang="ru-RU" sz="1600" dirty="0" smtClean="0">
              <a:latin typeface="+mj-lt"/>
            </a:endParaRPr>
          </a:p>
          <a:p>
            <a:endParaRPr lang="ru-RU" sz="1600" dirty="0" smtClean="0">
              <a:latin typeface="+mj-lt"/>
            </a:endParaRPr>
          </a:p>
          <a:p>
            <a:r>
              <a:rPr lang="ru-RU" sz="1600" b="1" dirty="0" smtClean="0">
                <a:solidFill>
                  <a:schemeClr val="tx2"/>
                </a:solidFill>
                <a:latin typeface="+mj-lt"/>
              </a:rPr>
              <a:t>Редакция от </a:t>
            </a:r>
            <a:r>
              <a:rPr lang="ru-RU" sz="1600" b="1" u="sng" dirty="0" smtClean="0">
                <a:solidFill>
                  <a:schemeClr val="tx2"/>
                </a:solidFill>
                <a:latin typeface="+mj-lt"/>
              </a:rPr>
              <a:t>15.12.2023</a:t>
            </a:r>
            <a:endParaRPr lang="ru-RU" sz="1600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35404" y="1622584"/>
            <a:ext cx="2880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+mj-lt"/>
              </a:rPr>
              <a:t>Постановление Правительства </a:t>
            </a:r>
            <a:r>
              <a:rPr lang="ru-RU" sz="1600" dirty="0" smtClean="0">
                <a:latin typeface="+mj-lt"/>
              </a:rPr>
              <a:t>Ростовской области </a:t>
            </a:r>
            <a:br>
              <a:rPr lang="ru-RU" sz="1600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>от 05.04.2021 N 280 </a:t>
            </a:r>
            <a:br>
              <a:rPr lang="ru-RU" sz="1600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>«О некоторых мерах </a:t>
            </a:r>
            <a:br>
              <a:rPr lang="ru-RU" sz="1600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>по реализации Областного закона от 01.08.2019 </a:t>
            </a:r>
            <a:br>
              <a:rPr lang="ru-RU" sz="1600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>N 178-ЗС»</a:t>
            </a:r>
          </a:p>
          <a:p>
            <a:endParaRPr lang="ru-RU" sz="1600" u="sng" dirty="0" smtClean="0">
              <a:latin typeface="+mj-lt"/>
            </a:endParaRPr>
          </a:p>
          <a:p>
            <a:r>
              <a:rPr lang="ru-RU" sz="1600" b="1" dirty="0" smtClean="0">
                <a:solidFill>
                  <a:schemeClr val="tx2"/>
                </a:solidFill>
                <a:latin typeface="+mj-lt"/>
              </a:rPr>
              <a:t>Редакция от </a:t>
            </a:r>
            <a:r>
              <a:rPr lang="ru-RU" sz="1600" b="1" u="sng" dirty="0" smtClean="0">
                <a:solidFill>
                  <a:schemeClr val="tx2"/>
                </a:solidFill>
                <a:latin typeface="+mj-lt"/>
              </a:rPr>
              <a:t>25.12.2023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0027" y="3795886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spc="100" dirty="0" smtClean="0">
                <a:solidFill>
                  <a:schemeClr val="bg1"/>
                </a:solidFill>
              </a:rPr>
              <a:t>01/02</a:t>
            </a:r>
            <a:endParaRPr lang="ru-RU" sz="3000" spc="100" dirty="0">
              <a:solidFill>
                <a:schemeClr val="bg1"/>
              </a:solidFill>
            </a:endParaRPr>
          </a:p>
          <a:p>
            <a:pPr algn="ctr"/>
            <a:r>
              <a:rPr lang="ru-RU" sz="3000" spc="300" dirty="0" smtClean="0">
                <a:solidFill>
                  <a:schemeClr val="bg1"/>
                </a:solidFill>
              </a:rPr>
              <a:t>2024</a:t>
            </a:r>
            <a:endParaRPr lang="ru-RU" sz="3000" spc="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0027" y="3795886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spc="100" dirty="0" smtClean="0">
                <a:solidFill>
                  <a:schemeClr val="bg1"/>
                </a:solidFill>
              </a:rPr>
              <a:t>01/02</a:t>
            </a:r>
            <a:endParaRPr lang="ru-RU" sz="3000" spc="100" dirty="0">
              <a:solidFill>
                <a:schemeClr val="bg1"/>
              </a:solidFill>
            </a:endParaRPr>
          </a:p>
          <a:p>
            <a:pPr algn="ctr"/>
            <a:r>
              <a:rPr lang="ru-RU" sz="3000" spc="300" dirty="0" smtClean="0">
                <a:solidFill>
                  <a:schemeClr val="bg1"/>
                </a:solidFill>
              </a:rPr>
              <a:t>2024</a:t>
            </a:r>
            <a:endParaRPr lang="ru-RU" sz="3000" spc="300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Лого ЗС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344" y="340510"/>
            <a:ext cx="1296143" cy="935096"/>
          </a:xfrm>
          <a:prstGeom prst="rect">
            <a:avLst/>
          </a:prstGeom>
        </p:spPr>
      </p:pic>
      <p:sp>
        <p:nvSpPr>
          <p:cNvPr id="9" name="Содержимое 2">
            <a:extLst>
              <a:ext uri="{FF2B5EF4-FFF2-40B4-BE49-F238E27FC236}">
                <a16:creationId xmlns:a16="http://schemas.microsoft.com/office/drawing/2014/main" xmlns="" id="{6DF77954-A710-4365-99CB-AD4AD4294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27" y="2206580"/>
            <a:ext cx="6269735" cy="9361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500" b="1" spc="1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КРУГЛЫЙ СТОЛ</a:t>
            </a:r>
            <a:endParaRPr lang="ru-RU" sz="2500" spc="1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DF097092-EFD4-48DA-A6C8-D450BA3A731B}"/>
              </a:ext>
            </a:extLst>
          </p:cNvPr>
          <p:cNvSpPr txBox="1">
            <a:spLocks/>
          </p:cNvSpPr>
          <p:nvPr/>
        </p:nvSpPr>
        <p:spPr>
          <a:xfrm rot="10800000" flipV="1">
            <a:off x="2254846" y="2643188"/>
            <a:ext cx="2090251" cy="504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100" spc="100" dirty="0" smtClean="0">
                <a:solidFill>
                  <a:schemeClr val="accent3">
                    <a:lumMod val="75000"/>
                  </a:schemeClr>
                </a:solidFill>
              </a:rPr>
              <a:t>на тему:</a:t>
            </a:r>
            <a:endParaRPr lang="ru-RU" sz="2100" spc="1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155629F-076A-4A30-831F-9160AAC5504C}"/>
              </a:ext>
            </a:extLst>
          </p:cNvPr>
          <p:cNvSpPr/>
          <p:nvPr/>
        </p:nvSpPr>
        <p:spPr>
          <a:xfrm>
            <a:off x="2263474" y="3071816"/>
            <a:ext cx="6412982" cy="175432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3600" b="1" dirty="0" smtClean="0"/>
              <a:t>Инициативный проект: </a:t>
            </a:r>
            <a:br>
              <a:rPr lang="ru-RU" sz="3600" b="1" dirty="0" smtClean="0"/>
            </a:br>
            <a:r>
              <a:rPr lang="ru-RU" sz="3600" b="1" dirty="0" smtClean="0"/>
              <a:t>эффективный путь </a:t>
            </a:r>
            <a:br>
              <a:rPr lang="ru-RU" sz="3600" b="1" dirty="0" smtClean="0"/>
            </a:br>
            <a:r>
              <a:rPr lang="ru-RU" sz="3600" b="1" dirty="0" smtClean="0"/>
              <a:t>от идеи до результата</a:t>
            </a:r>
            <a:endParaRPr lang="ru-RU" sz="3600" b="1" spc="1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739763"/>
            <a:ext cx="642940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pc="100" dirty="0" smtClean="0">
                <a:latin typeface="+mj-lt"/>
              </a:rPr>
              <a:t>Комитет по образованию по образованию, </a:t>
            </a:r>
            <a:br>
              <a:rPr lang="ru-RU" spc="100" dirty="0" smtClean="0">
                <a:latin typeface="+mj-lt"/>
              </a:rPr>
            </a:br>
            <a:r>
              <a:rPr lang="ru-RU" spc="100" dirty="0" smtClean="0">
                <a:latin typeface="+mj-lt"/>
              </a:rPr>
              <a:t>науке, культуре и информационной политике</a:t>
            </a:r>
            <a:endParaRPr lang="ru-RU" spc="1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35448"/>
            <a:ext cx="6548960" cy="1084174"/>
          </a:xfrm>
        </p:spPr>
        <p:txBody>
          <a:bodyPr anchor="t">
            <a:noAutofit/>
          </a:bodyPr>
          <a:lstStyle/>
          <a:p>
            <a:pPr algn="l"/>
            <a:r>
              <a:rPr lang="ru-RU" sz="2400" u="sng" dirty="0" smtClean="0"/>
              <a:t>Областная</a:t>
            </a:r>
            <a:r>
              <a:rPr lang="ru-RU" sz="2400" dirty="0" smtClean="0"/>
              <a:t> нормативная база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>
                <a:solidFill>
                  <a:schemeClr val="tx2"/>
                </a:solidFill>
              </a:rPr>
              <a:t>Что нового? </a:t>
            </a:r>
            <a:endParaRPr lang="ru-RU" sz="2400" spc="1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Лого ЗС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344" y="340510"/>
            <a:ext cx="1296143" cy="935096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00048"/>
            <a:ext cx="1260000" cy="63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143108" y="1622584"/>
            <a:ext cx="6715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</a:rPr>
              <a:t>Областной закон Ростовской области от 01.08.2019 N 178-ЗС </a:t>
            </a:r>
            <a:r>
              <a:rPr lang="ru-RU" sz="1600" b="1" dirty="0" smtClean="0">
                <a:latin typeface="+mj-lt"/>
              </a:rPr>
              <a:t/>
            </a:r>
            <a:br>
              <a:rPr lang="ru-RU" sz="1600" b="1" dirty="0" smtClean="0">
                <a:latin typeface="+mj-lt"/>
              </a:rPr>
            </a:br>
            <a:r>
              <a:rPr lang="ru-RU" sz="1600" b="1" dirty="0" smtClean="0">
                <a:latin typeface="+mj-lt"/>
              </a:rPr>
              <a:t>"Об инициативных проектах"</a:t>
            </a:r>
            <a:endParaRPr lang="ru-RU" sz="1600" dirty="0" smtClean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0027" y="3795886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spc="100" dirty="0" smtClean="0">
                <a:solidFill>
                  <a:schemeClr val="bg1"/>
                </a:solidFill>
              </a:rPr>
              <a:t>01/02</a:t>
            </a:r>
            <a:endParaRPr lang="ru-RU" sz="3000" spc="100" dirty="0">
              <a:solidFill>
                <a:schemeClr val="bg1"/>
              </a:solidFill>
            </a:endParaRPr>
          </a:p>
          <a:p>
            <a:pPr algn="ctr"/>
            <a:r>
              <a:rPr lang="ru-RU" sz="3000" spc="300" dirty="0" smtClean="0">
                <a:solidFill>
                  <a:schemeClr val="bg1"/>
                </a:solidFill>
              </a:rPr>
              <a:t>2024</a:t>
            </a:r>
            <a:endParaRPr lang="ru-RU" sz="3000" spc="3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3108" y="2357436"/>
            <a:ext cx="6429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Предельный </a:t>
            </a:r>
            <a:r>
              <a:rPr lang="ru-RU" sz="1600" b="1" dirty="0" smtClean="0"/>
              <a:t>размер субсидии </a:t>
            </a:r>
            <a:r>
              <a:rPr lang="ru-RU" sz="1600" dirty="0" smtClean="0"/>
              <a:t>местному бюджету</a:t>
            </a:r>
            <a:br>
              <a:rPr lang="ru-RU" sz="1600" dirty="0" smtClean="0"/>
            </a:br>
            <a:r>
              <a:rPr lang="ru-RU" sz="1600" dirty="0" smtClean="0"/>
              <a:t>на реализацию одного инициативного проекта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71670" y="3071816"/>
            <a:ext cx="628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atin typeface="+mj-lt"/>
              </a:rPr>
              <a:t>+ </a:t>
            </a:r>
            <a:r>
              <a:rPr lang="ru-RU" sz="4800" dirty="0" smtClean="0">
                <a:latin typeface="+mj-lt"/>
              </a:rPr>
              <a:t>50%</a:t>
            </a:r>
            <a:endParaRPr lang="ru-RU" sz="5400" dirty="0" smtClean="0">
              <a:latin typeface="+mj-lt"/>
            </a:endParaRPr>
          </a:p>
          <a:p>
            <a:r>
              <a:rPr lang="ru-RU" sz="5400" dirty="0" smtClean="0">
                <a:solidFill>
                  <a:schemeClr val="tx2"/>
                </a:solidFill>
                <a:latin typeface="+mj-lt"/>
              </a:rPr>
              <a:t>=</a:t>
            </a:r>
            <a:r>
              <a:rPr lang="ru-RU" sz="5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4800" b="1" dirty="0" smtClean="0">
                <a:solidFill>
                  <a:schemeClr val="tx2"/>
                </a:solidFill>
                <a:latin typeface="+mj-lt"/>
              </a:rPr>
              <a:t>3 000 000 </a:t>
            </a:r>
            <a:r>
              <a:rPr lang="ru-RU" sz="4000" dirty="0" smtClean="0">
                <a:solidFill>
                  <a:schemeClr val="tx2"/>
                </a:solidFill>
                <a:latin typeface="+mj-lt"/>
              </a:rPr>
              <a:t>руб.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35448"/>
            <a:ext cx="6548960" cy="1084174"/>
          </a:xfrm>
        </p:spPr>
        <p:txBody>
          <a:bodyPr anchor="t">
            <a:noAutofit/>
          </a:bodyPr>
          <a:lstStyle/>
          <a:p>
            <a:pPr algn="l"/>
            <a:r>
              <a:rPr lang="ru-RU" sz="2400" u="sng" dirty="0" smtClean="0"/>
              <a:t>Областная</a:t>
            </a:r>
            <a:r>
              <a:rPr lang="ru-RU" sz="2400" dirty="0" smtClean="0"/>
              <a:t> нормативная база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>
                <a:solidFill>
                  <a:schemeClr val="tx2"/>
                </a:solidFill>
              </a:rPr>
              <a:t>Что нового? </a:t>
            </a:r>
            <a:endParaRPr lang="ru-RU" sz="2400" spc="1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Лого ЗС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344" y="340510"/>
            <a:ext cx="1296143" cy="935096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00048"/>
            <a:ext cx="1260000" cy="63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143108" y="1622584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</a:rPr>
              <a:t>Областной закон Ростовской области от 16.12.2022 N 795-ЗС </a:t>
            </a:r>
            <a:br>
              <a:rPr lang="ru-RU" sz="1600" dirty="0" smtClean="0">
                <a:latin typeface="+mj-lt"/>
              </a:rPr>
            </a:br>
            <a:r>
              <a:rPr lang="ru-RU" sz="1600" b="1" dirty="0" smtClean="0">
                <a:latin typeface="+mj-lt"/>
              </a:rPr>
              <a:t>"Об областном бюджете на 2024 год </a:t>
            </a:r>
            <a:br>
              <a:rPr lang="ru-RU" sz="1600" b="1" dirty="0" smtClean="0">
                <a:latin typeface="+mj-lt"/>
              </a:rPr>
            </a:br>
            <a:r>
              <a:rPr lang="ru-RU" sz="1600" b="1" dirty="0" smtClean="0">
                <a:latin typeface="+mj-lt"/>
              </a:rPr>
              <a:t>и на плановый период 2025 и 2026 годов"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0027" y="3795886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spc="100" dirty="0" smtClean="0">
                <a:solidFill>
                  <a:schemeClr val="bg1"/>
                </a:solidFill>
              </a:rPr>
              <a:t>01/02</a:t>
            </a:r>
            <a:endParaRPr lang="ru-RU" sz="3000" spc="100" dirty="0">
              <a:solidFill>
                <a:schemeClr val="bg1"/>
              </a:solidFill>
            </a:endParaRPr>
          </a:p>
          <a:p>
            <a:pPr algn="ctr"/>
            <a:r>
              <a:rPr lang="ru-RU" sz="3000" spc="300" dirty="0" smtClean="0">
                <a:solidFill>
                  <a:schemeClr val="bg1"/>
                </a:solidFill>
              </a:rPr>
              <a:t>2024</a:t>
            </a:r>
            <a:endParaRPr lang="ru-RU" sz="3000" spc="3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3108" y="2357436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r>
              <a:rPr lang="ru-RU" sz="1600" dirty="0" smtClean="0"/>
              <a:t>Бюджетные ассигнования на 2025 год </a:t>
            </a:r>
            <a:br>
              <a:rPr lang="ru-RU" sz="1600" dirty="0" smtClean="0"/>
            </a:br>
            <a:r>
              <a:rPr lang="ru-RU" sz="1600" dirty="0" smtClean="0"/>
              <a:t>на реализацию инициативных проектов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43108" y="3288106"/>
            <a:ext cx="6715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+mj-lt"/>
              </a:rPr>
              <a:t>+ 25%</a:t>
            </a:r>
          </a:p>
          <a:p>
            <a:r>
              <a:rPr lang="ru-RU" sz="4800" dirty="0" smtClean="0">
                <a:solidFill>
                  <a:schemeClr val="tx2"/>
                </a:solidFill>
                <a:latin typeface="+mj-lt"/>
              </a:rPr>
              <a:t>=</a:t>
            </a:r>
            <a:r>
              <a:rPr lang="ru-RU" sz="4800" b="1" dirty="0" smtClean="0">
                <a:solidFill>
                  <a:schemeClr val="tx2"/>
                </a:solidFill>
                <a:latin typeface="+mj-lt"/>
              </a:rPr>
              <a:t> 500 000 000 </a:t>
            </a:r>
            <a:r>
              <a:rPr lang="ru-RU" sz="4000" dirty="0" smtClean="0">
                <a:solidFill>
                  <a:schemeClr val="tx2"/>
                </a:solidFill>
                <a:latin typeface="+mj-lt"/>
              </a:rPr>
              <a:t>руб.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35448"/>
            <a:ext cx="6548960" cy="1084174"/>
          </a:xfrm>
        </p:spPr>
        <p:txBody>
          <a:bodyPr anchor="t">
            <a:noAutofit/>
          </a:bodyPr>
          <a:lstStyle/>
          <a:p>
            <a:pPr algn="l"/>
            <a:r>
              <a:rPr lang="ru-RU" sz="2400" u="sng" dirty="0" smtClean="0"/>
              <a:t>Областная</a:t>
            </a:r>
            <a:r>
              <a:rPr lang="ru-RU" sz="2400" dirty="0" smtClean="0"/>
              <a:t> нормативная база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>
                <a:solidFill>
                  <a:schemeClr val="tx2"/>
                </a:solidFill>
              </a:rPr>
              <a:t>Что нового? </a:t>
            </a:r>
            <a:endParaRPr lang="ru-RU" sz="2400" spc="1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Лого ЗС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344" y="340510"/>
            <a:ext cx="1296143" cy="935096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00048"/>
            <a:ext cx="1260000" cy="63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143108" y="1622584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</a:rPr>
              <a:t>Постановление Правительства РО от 05.04.2021 N 280 </a:t>
            </a:r>
            <a:br>
              <a:rPr lang="ru-RU" sz="1600" dirty="0" smtClean="0">
                <a:latin typeface="+mj-lt"/>
              </a:rPr>
            </a:br>
            <a:r>
              <a:rPr lang="ru-RU" sz="1600" b="1" dirty="0" smtClean="0">
                <a:latin typeface="+mj-lt"/>
              </a:rPr>
              <a:t>«О некоторых мерах по реализации Областного закона </a:t>
            </a:r>
            <a:br>
              <a:rPr lang="ru-RU" sz="1600" b="1" dirty="0" smtClean="0">
                <a:latin typeface="+mj-lt"/>
              </a:rPr>
            </a:br>
            <a:r>
              <a:rPr lang="ru-RU" sz="1600" b="1" dirty="0" smtClean="0">
                <a:latin typeface="+mj-lt"/>
              </a:rPr>
              <a:t>от 01.08.2019 N 178-ЗС»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0027" y="3795886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spc="100" dirty="0" smtClean="0">
                <a:solidFill>
                  <a:schemeClr val="bg1"/>
                </a:solidFill>
              </a:rPr>
              <a:t>01/02</a:t>
            </a:r>
            <a:endParaRPr lang="ru-RU" sz="3000" spc="100" dirty="0">
              <a:solidFill>
                <a:schemeClr val="bg1"/>
              </a:solidFill>
            </a:endParaRPr>
          </a:p>
          <a:p>
            <a:pPr algn="ctr"/>
            <a:r>
              <a:rPr lang="ru-RU" sz="3000" spc="300" dirty="0" smtClean="0">
                <a:solidFill>
                  <a:schemeClr val="bg1"/>
                </a:solidFill>
              </a:rPr>
              <a:t>2024</a:t>
            </a:r>
            <a:endParaRPr lang="ru-RU" sz="3000" spc="3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3108" y="2500312"/>
            <a:ext cx="66437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Максимальное количество проектов, которые могут быть отобраны </a:t>
            </a:r>
            <a:br>
              <a:rPr lang="ru-RU" sz="1600" dirty="0" smtClean="0"/>
            </a:br>
            <a:r>
              <a:rPr lang="ru-RU" sz="1600" dirty="0" smtClean="0"/>
              <a:t>по результатам конкурсного отбора от одного муниципального района, городского округа </a:t>
            </a:r>
            <a:r>
              <a:rPr lang="ru-RU" sz="1600" b="1" dirty="0" smtClean="0"/>
              <a:t>в зависимости от численности населения</a:t>
            </a:r>
            <a:r>
              <a:rPr lang="ru-RU" sz="1600" dirty="0" smtClean="0"/>
              <a:t>:</a:t>
            </a:r>
          </a:p>
          <a:p>
            <a:endParaRPr lang="ru-RU" sz="1600" dirty="0" smtClean="0"/>
          </a:p>
          <a:p>
            <a:r>
              <a:rPr lang="ru-RU" sz="1600" dirty="0" smtClean="0">
                <a:latin typeface="+mj-lt"/>
              </a:rPr>
              <a:t>100-200 тыс. чел. - не более </a:t>
            </a:r>
            <a:r>
              <a:rPr lang="ru-RU" sz="2000" b="1" dirty="0" smtClean="0">
                <a:latin typeface="+mj-lt"/>
              </a:rPr>
              <a:t>8</a:t>
            </a:r>
            <a:r>
              <a:rPr lang="ru-RU" sz="1600" dirty="0" smtClean="0">
                <a:latin typeface="+mj-lt"/>
              </a:rPr>
              <a:t> </a:t>
            </a:r>
          </a:p>
          <a:p>
            <a:r>
              <a:rPr lang="ru-RU" sz="1600" dirty="0" smtClean="0">
                <a:latin typeface="+mj-lt"/>
              </a:rPr>
              <a:t>50-100 тыс. чел. - не более </a:t>
            </a:r>
            <a:r>
              <a:rPr lang="ru-RU" sz="2000" b="1" dirty="0" smtClean="0">
                <a:latin typeface="+mj-lt"/>
              </a:rPr>
              <a:t>7 </a:t>
            </a:r>
            <a:endParaRPr lang="ru-RU" sz="1600" b="1" dirty="0" smtClean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20-50 тыс. чел. - не более </a:t>
            </a:r>
            <a:r>
              <a:rPr lang="ru-RU" sz="2000" b="1" dirty="0" smtClean="0">
                <a:latin typeface="+mj-lt"/>
              </a:rPr>
              <a:t>6 </a:t>
            </a:r>
            <a:endParaRPr lang="ru-RU" sz="1600" b="1" dirty="0" smtClean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до 20 тыс. чел. - не более </a:t>
            </a:r>
            <a:r>
              <a:rPr lang="ru-RU" sz="2000" b="1" dirty="0" smtClean="0">
                <a:latin typeface="+mj-lt"/>
              </a:rPr>
              <a:t>5</a:t>
            </a:r>
            <a:endParaRPr lang="ru-RU" sz="1600" b="1" dirty="0"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72132" y="3362932"/>
            <a:ext cx="3000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+mj-lt"/>
              </a:rPr>
              <a:t>+</a:t>
            </a:r>
            <a:r>
              <a:rPr lang="ru-RU" sz="4800" b="1" dirty="0" smtClean="0">
                <a:solidFill>
                  <a:schemeClr val="tx2"/>
                </a:solidFill>
                <a:latin typeface="+mj-lt"/>
              </a:rPr>
              <a:t>2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+mj-lt"/>
              </a:rPr>
              <a:t>проекта</a:t>
            </a:r>
            <a:endParaRPr lang="ru-RU" sz="36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35448"/>
            <a:ext cx="6548960" cy="1084174"/>
          </a:xfrm>
        </p:spPr>
        <p:txBody>
          <a:bodyPr anchor="t">
            <a:noAutofit/>
          </a:bodyPr>
          <a:lstStyle/>
          <a:p>
            <a:pPr algn="l"/>
            <a:r>
              <a:rPr lang="ru-RU" sz="2400" u="sng" dirty="0" smtClean="0"/>
              <a:t>Областная</a:t>
            </a:r>
            <a:r>
              <a:rPr lang="ru-RU" sz="2400" dirty="0" smtClean="0"/>
              <a:t> нормативная база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>
                <a:solidFill>
                  <a:schemeClr val="tx2"/>
                </a:solidFill>
              </a:rPr>
              <a:t>Что нового? </a:t>
            </a:r>
            <a:endParaRPr lang="ru-RU" sz="2400" spc="1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Лого ЗС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344" y="340510"/>
            <a:ext cx="1296143" cy="935096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00048"/>
            <a:ext cx="1260000" cy="63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143108" y="1622584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</a:rPr>
              <a:t>Постановление Правительства РО от 05.04.2021 N 280 </a:t>
            </a:r>
            <a:br>
              <a:rPr lang="ru-RU" sz="1600" dirty="0" smtClean="0">
                <a:latin typeface="+mj-lt"/>
              </a:rPr>
            </a:br>
            <a:r>
              <a:rPr lang="ru-RU" sz="1600" b="1" dirty="0" smtClean="0">
                <a:latin typeface="+mj-lt"/>
              </a:rPr>
              <a:t>«О некоторых мерах по реализации Областного закона </a:t>
            </a:r>
            <a:br>
              <a:rPr lang="ru-RU" sz="1600" b="1" dirty="0" smtClean="0">
                <a:latin typeface="+mj-lt"/>
              </a:rPr>
            </a:br>
            <a:r>
              <a:rPr lang="ru-RU" sz="1600" b="1" dirty="0" smtClean="0">
                <a:latin typeface="+mj-lt"/>
              </a:rPr>
              <a:t>от 01.08.2019 N 178-ЗС»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0027" y="3795886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spc="100" dirty="0" smtClean="0">
                <a:solidFill>
                  <a:schemeClr val="bg1"/>
                </a:solidFill>
              </a:rPr>
              <a:t>01/02</a:t>
            </a:r>
            <a:endParaRPr lang="ru-RU" sz="3000" spc="100" dirty="0">
              <a:solidFill>
                <a:schemeClr val="bg1"/>
              </a:solidFill>
            </a:endParaRPr>
          </a:p>
          <a:p>
            <a:pPr algn="ctr"/>
            <a:r>
              <a:rPr lang="ru-RU" sz="3000" spc="300" dirty="0" smtClean="0">
                <a:solidFill>
                  <a:schemeClr val="bg1"/>
                </a:solidFill>
              </a:rPr>
              <a:t>2024</a:t>
            </a:r>
            <a:endParaRPr lang="ru-RU" sz="3000" spc="3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3108" y="2500312"/>
            <a:ext cx="67151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Исполнительные органы Ростовской области, </a:t>
            </a:r>
            <a:br>
              <a:rPr lang="ru-RU" sz="1600" dirty="0" smtClean="0"/>
            </a:br>
            <a:r>
              <a:rPr lang="ru-RU" sz="1600" dirty="0" smtClean="0"/>
              <a:t>главные распорядители средств областного бюджета, </a:t>
            </a:r>
            <a:br>
              <a:rPr lang="ru-RU" sz="1600" dirty="0" smtClean="0"/>
            </a:br>
            <a:r>
              <a:rPr lang="ru-RU" sz="1600" dirty="0" smtClean="0"/>
              <a:t>получили право </a:t>
            </a:r>
            <a:r>
              <a:rPr lang="ru-RU" sz="1600" b="1" dirty="0" smtClean="0"/>
              <a:t>выступать с инициативами о сокращении максимального количества проектов</a:t>
            </a:r>
            <a:r>
              <a:rPr lang="ru-RU" sz="1600" dirty="0" smtClean="0"/>
              <a:t>.</a:t>
            </a:r>
            <a:r>
              <a:rPr lang="ru-RU" sz="1600" b="1" dirty="0" smtClean="0"/>
              <a:t> </a:t>
            </a:r>
            <a:br>
              <a:rPr lang="ru-RU" sz="1600" b="1" dirty="0" smtClean="0"/>
            </a:br>
            <a:endParaRPr lang="ru-RU" sz="160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3108" y="3643320"/>
            <a:ext cx="32861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+mj-lt"/>
              </a:rPr>
              <a:t>Е С Л И </a:t>
            </a:r>
            <a:r>
              <a:rPr lang="ru-RU" sz="1600" dirty="0" smtClean="0">
                <a:latin typeface="+mj-lt"/>
              </a:rPr>
              <a:t/>
            </a:r>
            <a:br>
              <a:rPr lang="ru-RU" sz="1600" dirty="0" smtClean="0">
                <a:latin typeface="+mj-lt"/>
              </a:rPr>
            </a:br>
            <a:r>
              <a:rPr lang="ru-RU" sz="1600" b="1" dirty="0" smtClean="0">
                <a:latin typeface="+mj-lt"/>
              </a:rPr>
              <a:t>реализованы не все </a:t>
            </a:r>
            <a:br>
              <a:rPr lang="ru-RU" sz="1600" b="1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>проекты, из тех что были признаны победителями</a:t>
            </a:r>
            <a:endParaRPr lang="ru-RU" sz="1600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86380" y="3643320"/>
            <a:ext cx="364333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+mj-lt"/>
              </a:rPr>
              <a:t>Т О</a:t>
            </a:r>
            <a:r>
              <a:rPr lang="ru-RU" sz="1600" dirty="0" smtClean="0">
                <a:latin typeface="+mj-lt"/>
              </a:rPr>
              <a:t/>
            </a:r>
            <a:br>
              <a:rPr lang="ru-RU" sz="1600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>максимальное количество проектов устанавливается </a:t>
            </a:r>
            <a:r>
              <a:rPr lang="ru-RU" sz="1600" b="1" dirty="0" smtClean="0">
                <a:latin typeface="+mj-lt"/>
              </a:rPr>
              <a:t>равным количеству реализованных проектов</a:t>
            </a:r>
            <a:endParaRPr lang="ru-RU" sz="1600" b="1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Лого ЗС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344" y="340510"/>
            <a:ext cx="1296143" cy="935096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DF097092-EFD4-48DA-A6C8-D450BA3A731B}"/>
              </a:ext>
            </a:extLst>
          </p:cNvPr>
          <p:cNvSpPr txBox="1">
            <a:spLocks/>
          </p:cNvSpPr>
          <p:nvPr/>
        </p:nvSpPr>
        <p:spPr>
          <a:xfrm rot="10800000" flipV="1">
            <a:off x="2267741" y="3562191"/>
            <a:ext cx="6626757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2000" b="1" dirty="0" smtClean="0">
                <a:latin typeface="+mn-lt"/>
              </a:rPr>
              <a:t>Дьяченко Даниил Константинович </a:t>
            </a:r>
            <a:r>
              <a:rPr lang="ru-RU" sz="2000" dirty="0" smtClean="0">
                <a:latin typeface="+mn-lt"/>
              </a:rPr>
              <a:t>– </a:t>
            </a:r>
          </a:p>
          <a:p>
            <a:pPr algn="l" fontAlgn="base"/>
            <a:r>
              <a:rPr lang="ru-RU" sz="2000" dirty="0" smtClean="0">
                <a:latin typeface="+mn-lt"/>
              </a:rPr>
              <a:t>начальник управления развития местного самоуправления министерства региональной политики 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и массовых коммуникаций Ростовской области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155629F-076A-4A30-831F-9160AAC5504C}"/>
              </a:ext>
            </a:extLst>
          </p:cNvPr>
          <p:cNvSpPr/>
          <p:nvPr/>
        </p:nvSpPr>
        <p:spPr>
          <a:xfrm>
            <a:off x="2263474" y="588709"/>
            <a:ext cx="6412982" cy="263149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lnSpc>
                <a:spcPts val="3300"/>
              </a:lnSpc>
            </a:pPr>
            <a:r>
              <a:rPr lang="ru-RU" sz="3000" b="1" dirty="0" smtClean="0"/>
              <a:t>Особенности </a:t>
            </a:r>
            <a:br>
              <a:rPr lang="ru-RU" sz="3000" b="1" dirty="0" smtClean="0"/>
            </a:br>
            <a:r>
              <a:rPr lang="ru-RU" sz="3000" b="1" dirty="0" smtClean="0"/>
              <a:t>выдвижения инициатив </a:t>
            </a:r>
            <a:br>
              <a:rPr lang="ru-RU" sz="3000" b="1" dirty="0" smtClean="0"/>
            </a:br>
            <a:r>
              <a:rPr lang="ru-RU" sz="3000" b="1" dirty="0" smtClean="0"/>
              <a:t>на сайте </a:t>
            </a:r>
            <a:r>
              <a:rPr lang="en-US" sz="3000" b="1" u="sng" dirty="0" smtClean="0"/>
              <a:t>vmeste.donland.ru</a:t>
            </a:r>
            <a:r>
              <a:rPr lang="en-US" sz="3000" b="1" dirty="0" smtClean="0"/>
              <a:t> </a:t>
            </a: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dirty="0" smtClean="0"/>
              <a:t>в рамках проведения </a:t>
            </a:r>
            <a:br>
              <a:rPr lang="ru-RU" sz="3000" dirty="0" smtClean="0"/>
            </a:br>
            <a:r>
              <a:rPr lang="ru-RU" sz="3000" dirty="0" smtClean="0"/>
              <a:t>конкурсного отбора </a:t>
            </a:r>
            <a:br>
              <a:rPr lang="ru-RU" sz="3000" dirty="0" smtClean="0"/>
            </a:br>
            <a:r>
              <a:rPr lang="ru-RU" sz="3000" dirty="0" smtClean="0"/>
              <a:t>инициативных проектов в 2024 году</a:t>
            </a:r>
            <a:endParaRPr lang="ru-RU" sz="3000" spc="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0027" y="3795886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spc="100" dirty="0" smtClean="0">
                <a:solidFill>
                  <a:schemeClr val="bg1"/>
                </a:solidFill>
              </a:rPr>
              <a:t>01/02</a:t>
            </a:r>
            <a:endParaRPr lang="ru-RU" sz="3000" spc="100" dirty="0">
              <a:solidFill>
                <a:schemeClr val="bg1"/>
              </a:solidFill>
            </a:endParaRPr>
          </a:p>
          <a:p>
            <a:pPr algn="ctr"/>
            <a:r>
              <a:rPr lang="ru-RU" sz="3000" spc="300" dirty="0" smtClean="0">
                <a:solidFill>
                  <a:schemeClr val="bg1"/>
                </a:solidFill>
              </a:rPr>
              <a:t>2024</a:t>
            </a:r>
            <a:endParaRPr lang="ru-RU" sz="3000" spc="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3108" y="1428742"/>
            <a:ext cx="3714776" cy="326350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ru-RU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ыдвижение инициатив </a:t>
            </a:r>
            <a:b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 сайте </a:t>
            </a:r>
            <a:r>
              <a:rPr lang="en-US" sz="16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vmeste.donland.ru</a:t>
            </a:r>
            <a:endParaRPr lang="ru-RU" sz="1600" b="1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ru-RU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тбор выдвинутых инициатив</a:t>
            </a:r>
            <a:b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для вынесения на голосование </a:t>
            </a:r>
            <a:r>
              <a:rPr lang="ru-RU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граждан </a:t>
            </a:r>
            <a:endParaRPr lang="ru-RU" sz="160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голосование граждан </a:t>
            </a:r>
            <a:b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необходимость реализации выдвинутых </a:t>
            </a:r>
            <a: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инициатив</a:t>
            </a:r>
          </a:p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подготовка местными администрациями заявок </a:t>
            </a:r>
            <a:b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 участие в конкурсном отборе</a:t>
            </a:r>
            <a:endParaRPr lang="ru-RU" sz="16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835696" cy="51435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Лого ЗС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344" y="340510"/>
            <a:ext cx="1296143" cy="9350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0027" y="3795886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spc="100" dirty="0" smtClean="0">
                <a:solidFill>
                  <a:schemeClr val="bg1"/>
                </a:solidFill>
              </a:rPr>
              <a:t>01/02</a:t>
            </a:r>
            <a:endParaRPr lang="ru-RU" sz="3000" spc="100" dirty="0">
              <a:solidFill>
                <a:schemeClr val="bg1"/>
              </a:solidFill>
            </a:endParaRPr>
          </a:p>
          <a:p>
            <a:pPr algn="ctr"/>
            <a:r>
              <a:rPr lang="ru-RU" sz="3000" spc="300" dirty="0" smtClean="0">
                <a:solidFill>
                  <a:schemeClr val="bg1"/>
                </a:solidFill>
              </a:rPr>
              <a:t>2024</a:t>
            </a:r>
            <a:endParaRPr lang="ru-RU" sz="3000" spc="300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123728" y="335448"/>
            <a:ext cx="6548960" cy="10841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</a:t>
            </a:r>
            <a:r>
              <a:rPr kumimoji="0" lang="ru-RU" sz="24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этапы работы</a:t>
            </a:r>
            <a:br>
              <a:rPr kumimoji="0" lang="ru-RU" sz="24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муниципальном уровне</a:t>
            </a:r>
            <a:endParaRPr kumimoji="0" lang="ru-RU" sz="2400" b="0" i="0" u="none" strike="noStrike" kern="1200" cap="none" spc="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2264" y="1397681"/>
            <a:ext cx="24288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+mj-lt"/>
              </a:rPr>
              <a:t>выдвижение инициатив </a:t>
            </a:r>
            <a:br>
              <a:rPr lang="ru-RU" sz="2400" dirty="0" smtClean="0">
                <a:solidFill>
                  <a:schemeClr val="tx2"/>
                </a:solidFill>
                <a:latin typeface="+mj-lt"/>
              </a:rPr>
            </a:b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с </a:t>
            </a:r>
            <a:r>
              <a:rPr lang="ru-RU" sz="5400" b="1" dirty="0" smtClean="0">
                <a:solidFill>
                  <a:schemeClr val="tx2"/>
                </a:solidFill>
                <a:latin typeface="+mj-lt"/>
              </a:rPr>
              <a:t>5</a:t>
            </a:r>
            <a:r>
              <a:rPr lang="ru-RU" sz="1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по </a:t>
            </a:r>
            <a:r>
              <a:rPr lang="ru-RU" sz="5400" b="1" dirty="0" smtClean="0">
                <a:solidFill>
                  <a:schemeClr val="tx2"/>
                </a:solidFill>
                <a:latin typeface="+mj-lt"/>
              </a:rPr>
              <a:t>24</a:t>
            </a:r>
            <a:r>
              <a:rPr lang="ru-RU" sz="1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февраля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26839" y="1127318"/>
            <a:ext cx="716863" cy="2015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500" dirty="0" smtClean="0">
                <a:ln w="25400">
                  <a:solidFill>
                    <a:schemeClr val="tx2"/>
                  </a:solidFill>
                  <a:prstDash val="solid"/>
                </a:ln>
                <a:noFill/>
                <a:latin typeface="+mj-lt"/>
              </a:rPr>
              <a:t>!</a:t>
            </a:r>
            <a:endParaRPr lang="ru-RU" sz="12500" dirty="0">
              <a:ln w="25400">
                <a:solidFill>
                  <a:schemeClr val="tx2"/>
                </a:solidFill>
                <a:prstDash val="solid"/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04292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С РО">
      <a:dk1>
        <a:srgbClr val="23376E"/>
      </a:dk1>
      <a:lt1>
        <a:srgbClr val="FFFFFF"/>
      </a:lt1>
      <a:dk2>
        <a:srgbClr val="D7B46E"/>
      </a:dk2>
      <a:lt2>
        <a:srgbClr val="D8D8D8"/>
      </a:lt2>
      <a:accent1>
        <a:srgbClr val="D7B46E"/>
      </a:accent1>
      <a:accent2>
        <a:srgbClr val="23376E"/>
      </a:accent2>
      <a:accent3>
        <a:srgbClr val="DDDDDD"/>
      </a:accent3>
      <a:accent4>
        <a:srgbClr val="B2B2B2"/>
      </a:accent4>
      <a:accent5>
        <a:srgbClr val="C00000"/>
      </a:accent5>
      <a:accent6>
        <a:srgbClr val="23376E"/>
      </a:accent6>
      <a:hlink>
        <a:srgbClr val="4F81BD"/>
      </a:hlink>
      <a:folHlink>
        <a:srgbClr val="C00000"/>
      </a:folHlink>
    </a:clrScheme>
    <a:fontScheme name="ЗСРО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2272</TotalTime>
  <Words>522</Words>
  <Application>Microsoft Office PowerPoint</Application>
  <PresentationFormat>Экран (16:9)</PresentationFormat>
  <Paragraphs>217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Областная нормативная база</vt:lpstr>
      <vt:lpstr>Областная нормативная база  Что нового? </vt:lpstr>
      <vt:lpstr>Областная нормативная база  Что нового? </vt:lpstr>
      <vt:lpstr>Областная нормативная база  Что нового? </vt:lpstr>
      <vt:lpstr>Областная нормативная база  Что нового?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конкурсного отбора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Дьяченко Даниил Константинович</cp:lastModifiedBy>
  <cp:revision>486</cp:revision>
  <dcterms:created xsi:type="dcterms:W3CDTF">2015-01-21T06:30:59Z</dcterms:created>
  <dcterms:modified xsi:type="dcterms:W3CDTF">2024-02-01T10:37:25Z</dcterms:modified>
</cp:coreProperties>
</file>